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50"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23273399"/>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eldia">
    <p:spTree>
      <p:nvGrpSpPr>
        <p:cNvPr id="1" name=""/>
        <p:cNvGrpSpPr/>
        <p:nvPr/>
      </p:nvGrpSpPr>
      <p:grpSpPr>
        <a:xfrm>
          <a:off x="0" y="0"/>
          <a:ext cx="0" cy="0"/>
          <a:chOff x="0" y="0"/>
          <a:chExt cx="0" cy="0"/>
        </a:xfrm>
      </p:grpSpPr>
      <p:sp>
        <p:nvSpPr>
          <p:cNvPr id="6" name="Shape 6"/>
          <p:cNvSpPr>
            <a:spLocks noGrp="1"/>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p>
          <a:p>
            <a:pPr lvl="1">
              <a:defRPr sz="1800">
                <a:solidFill>
                  <a:srgbClr val="000000"/>
                </a:solidFill>
              </a:defRPr>
            </a:pPr>
            <a:r>
              <a:rPr sz="3200">
                <a:solidFill>
                  <a:srgbClr val="888888"/>
                </a:solidFill>
              </a:rPr>
              <a:t>Body Level Two</a:t>
            </a:r>
          </a:p>
          <a:p>
            <a:pPr lvl="2">
              <a:defRPr sz="1800">
                <a:solidFill>
                  <a:srgbClr val="000000"/>
                </a:solidFill>
              </a:defRPr>
            </a:pPr>
            <a:r>
              <a:rPr sz="3200">
                <a:solidFill>
                  <a:srgbClr val="888888"/>
                </a:solidFill>
              </a:rPr>
              <a:t>Body Level Three</a:t>
            </a:r>
          </a:p>
          <a:p>
            <a:pPr lvl="3">
              <a:defRPr sz="1800">
                <a:solidFill>
                  <a:srgbClr val="000000"/>
                </a:solidFill>
              </a:defRPr>
            </a:pPr>
            <a:r>
              <a:rPr sz="3200">
                <a:solidFill>
                  <a:srgbClr val="888888"/>
                </a:solidFill>
              </a:rPr>
              <a:t>Body Level Four</a:t>
            </a:r>
          </a:p>
          <a:p>
            <a:pPr lvl="4">
              <a:defRPr sz="1800">
                <a:solidFill>
                  <a:srgbClr val="000000"/>
                </a:solidFill>
              </a:defRPr>
            </a:pPr>
            <a:r>
              <a:rPr sz="3200">
                <a:solidFill>
                  <a:srgbClr val="888888"/>
                </a:solidFill>
              </a:rPr>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 en verticale teks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e titel en tekst">
    <p:spTree>
      <p:nvGrpSpPr>
        <p:cNvPr id="1" name=""/>
        <p:cNvGrpSpPr/>
        <p:nvPr/>
      </p:nvGrpSpPr>
      <p:grpSpPr>
        <a:xfrm>
          <a:off x="0" y="0"/>
          <a:ext cx="0" cy="0"/>
          <a:chOff x="0" y="0"/>
          <a:chExt cx="0" cy="0"/>
        </a:xfrm>
      </p:grpSpPr>
      <p:sp>
        <p:nvSpPr>
          <p:cNvPr id="43" name="Shape 43"/>
          <p:cNvSpPr>
            <a:spLocks noGrp="1"/>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457200" y="274638"/>
            <a:ext cx="6019800" cy="6583363"/>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objec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ekop">
    <p:spTree>
      <p:nvGrpSpPr>
        <p:cNvPr id="1" name=""/>
        <p:cNvGrpSpPr/>
        <p:nvPr/>
      </p:nvGrpSpPr>
      <p:grpSpPr>
        <a:xfrm>
          <a:off x="0" y="0"/>
          <a:ext cx="0" cy="0"/>
          <a:chOff x="0" y="0"/>
          <a:chExt cx="0" cy="0"/>
        </a:xfrm>
      </p:grpSpPr>
      <p:sp>
        <p:nvSpPr>
          <p:cNvPr id="14" name="Shape 14"/>
          <p:cNvSpPr>
            <a:spLocks noGrp="1"/>
          </p:cNvSpPr>
          <p:nvPr>
            <p:ph type="title"/>
          </p:nvPr>
        </p:nvSpPr>
        <p:spPr>
          <a:xfrm>
            <a:off x="722312" y="4406900"/>
            <a:ext cx="7772401" cy="1362075"/>
          </a:xfrm>
          <a:prstGeom prst="rect">
            <a:avLst/>
          </a:prstGeom>
        </p:spPr>
        <p:txBody>
          <a:bodyPr anchor="t"/>
          <a:lstStyle>
            <a:lvl1pPr algn="l">
              <a:defRPr sz="4000" b="1" cap="all"/>
            </a:lvl1pPr>
          </a:lstStyle>
          <a:p>
            <a:pPr lvl="0">
              <a:defRPr sz="1800" b="0" cap="none"/>
            </a:pPr>
            <a:r>
              <a:rPr sz="4000" b="1" cap="all"/>
              <a:t>Title Text</a:t>
            </a:r>
          </a:p>
        </p:txBody>
      </p:sp>
      <p:sp>
        <p:nvSpPr>
          <p:cNvPr id="15" name="Shape 15"/>
          <p:cNvSpPr>
            <a:spLocks noGrp="1"/>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p>
          <a:p>
            <a:pPr lvl="1">
              <a:defRPr sz="1800">
                <a:solidFill>
                  <a:srgbClr val="000000"/>
                </a:solidFill>
              </a:defRPr>
            </a:pPr>
            <a:r>
              <a:rPr sz="2000">
                <a:solidFill>
                  <a:srgbClr val="888888"/>
                </a:solidFill>
              </a:rPr>
              <a:t>Body Level Two</a:t>
            </a:r>
          </a:p>
          <a:p>
            <a:pPr lvl="2">
              <a:defRPr sz="1800">
                <a:solidFill>
                  <a:srgbClr val="000000"/>
                </a:solidFill>
              </a:defRPr>
            </a:pPr>
            <a:r>
              <a:rPr sz="2000">
                <a:solidFill>
                  <a:srgbClr val="888888"/>
                </a:solidFill>
              </a:rPr>
              <a:t>Body Level Three</a:t>
            </a:r>
          </a:p>
          <a:p>
            <a:pPr lvl="3">
              <a:defRPr sz="1800">
                <a:solidFill>
                  <a:srgbClr val="000000"/>
                </a:solidFill>
              </a:defRPr>
            </a:pPr>
            <a:r>
              <a:rPr sz="2000">
                <a:solidFill>
                  <a:srgbClr val="888888"/>
                </a:solidFill>
              </a:rPr>
              <a:t>Body Level Four</a:t>
            </a:r>
          </a:p>
          <a:p>
            <a:pPr lvl="4">
              <a:defRPr sz="1800">
                <a:solidFill>
                  <a:srgbClr val="000000"/>
                </a:solidFill>
              </a:defRPr>
            </a:pPr>
            <a:r>
              <a:rPr sz="20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houd van twee">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ergelijking">
    <p:spTree>
      <p:nvGrpSpPr>
        <p:cNvPr id="1" name=""/>
        <p:cNvGrpSpPr/>
        <p:nvPr/>
      </p:nvGrpSpPr>
      <p:grpSpPr>
        <a:xfrm>
          <a:off x="0" y="0"/>
          <a:ext cx="0" cy="0"/>
          <a:chOff x="0" y="0"/>
          <a:chExt cx="0" cy="0"/>
        </a:xfrm>
      </p:grpSpPr>
      <p:sp>
        <p:nvSpPr>
          <p:cNvPr id="22" name="Shape 22"/>
          <p:cNvSpPr>
            <a:spLocks noGrp="1"/>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457200" y="1435465"/>
            <a:ext cx="4040188" cy="739411"/>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houd met bijschrift">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3008314" cy="1435100"/>
          </a:xfrm>
          <a:prstGeom prst="rect">
            <a:avLst/>
          </a:prstGeom>
        </p:spPr>
        <p:txBody>
          <a:bodyPr anchor="b"/>
          <a:lstStyle>
            <a:lvl1pPr algn="l">
              <a:defRPr sz="2000" b="1"/>
            </a:lvl1pPr>
          </a:lstStyle>
          <a:p>
            <a:pPr lvl="0">
              <a:defRPr sz="1800" b="0"/>
            </a:pPr>
            <a:r>
              <a:rPr sz="2000" b="1"/>
              <a:t>Title Text</a:t>
            </a:r>
          </a:p>
        </p:txBody>
      </p:sp>
      <p:sp>
        <p:nvSpPr>
          <p:cNvPr id="32" name="Shape 32"/>
          <p:cNvSpPr>
            <a:spLocks noGrp="1"/>
          </p:cNvSpPr>
          <p:nvPr>
            <p:ph type="body" idx="1"/>
          </p:nvPr>
        </p:nvSpPr>
        <p:spPr>
          <a:xfrm>
            <a:off x="3575050" y="273050"/>
            <a:ext cx="5111750" cy="6584950"/>
          </a:xfrm>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fbeelding met bijschrift">
    <p:spTree>
      <p:nvGrpSpPr>
        <p:cNvPr id="1" name=""/>
        <p:cNvGrpSpPr/>
        <p:nvPr/>
      </p:nvGrpSpPr>
      <p:grpSpPr>
        <a:xfrm>
          <a:off x="0" y="0"/>
          <a:ext cx="0" cy="0"/>
          <a:chOff x="0" y="0"/>
          <a:chExt cx="0" cy="0"/>
        </a:xfrm>
      </p:grpSpPr>
      <p:sp>
        <p:nvSpPr>
          <p:cNvPr id="35" name="Shape 35"/>
          <p:cNvSpPr>
            <a:spLocks noGrp="1"/>
          </p:cNvSpPr>
          <p:nvPr>
            <p:ph type="title"/>
          </p:nvPr>
        </p:nvSpPr>
        <p:spPr>
          <a:xfrm>
            <a:off x="1792288" y="4800600"/>
            <a:ext cx="5486401" cy="566738"/>
          </a:xfrm>
          <a:prstGeom prst="rect">
            <a:avLst/>
          </a:prstGeom>
        </p:spPr>
        <p:txBody>
          <a:bodyPr anchor="b"/>
          <a:lstStyle>
            <a:lvl1pPr algn="l">
              <a:defRPr sz="2000" b="1"/>
            </a:lvl1pPr>
          </a:lstStyle>
          <a:p>
            <a:pPr lvl="0">
              <a:defRPr sz="1800" b="0"/>
            </a:pPr>
            <a:r>
              <a:rPr sz="2000" b="1"/>
              <a:t>Title Text</a:t>
            </a:r>
          </a:p>
        </p:txBody>
      </p:sp>
      <p:sp>
        <p:nvSpPr>
          <p:cNvPr id="36" name="Shape 36"/>
          <p:cNvSpPr>
            <a:spLocks noGrp="1"/>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4" name="Shape 4"/>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www.youtube.com/watch?v=yHHqz1tlGE8" TargetMode="External"/><Relationship Id="rId5" Type="http://schemas.openxmlformats.org/officeDocument/2006/relationships/hyperlink" Target="http://eurovelogreece.blogspot.gr/" TargetMode="External"/><Relationship Id="rId4" Type="http://schemas.openxmlformats.org/officeDocument/2006/relationships/hyperlink" Target="mailto:sporos2@gmail.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ag@isca-web.org?subject=" TargetMode="External"/><Relationship Id="rId10" Type="http://schemas.openxmlformats.org/officeDocument/2006/relationships/image" Target="../media/image22.jpeg"/><Relationship Id="rId4" Type="http://schemas.openxmlformats.org/officeDocument/2006/relationships/hyperlink" Target="http://www.tydzienruchu.pl/"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facebook.com/groups/143531912368601/?ref=br_tf" TargetMode="External"/><Relationship Id="rId5" Type="http://schemas.openxmlformats.org/officeDocument/2006/relationships/hyperlink" Target="http://www.spordiaasta.ee/" TargetMode="External"/><Relationship Id="rId4" Type="http://schemas.openxmlformats.org/officeDocument/2006/relationships/hyperlink" Target="mailto:pille.muni@gmail.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youtu.be/iuiKEGw86ko" TargetMode="External"/><Relationship Id="rId4" Type="http://schemas.openxmlformats.org/officeDocument/2006/relationships/hyperlink" Target="http://www.uisp.i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www.facebook.com/zzjzck" TargetMode="External"/><Relationship Id="rId4" Type="http://schemas.openxmlformats.org/officeDocument/2006/relationships/hyperlink" Target="http://www.zzjz-ck.h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mailto:uia@uia.is" TargetMode="External"/><Relationship Id="rId4" Type="http://schemas.openxmlformats.org/officeDocument/2006/relationships/hyperlink" Target="mailto:zunderman@manutd.i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vimeo.com/76751749" TargetMode="External"/><Relationship Id="rId4" Type="http://schemas.openxmlformats.org/officeDocument/2006/relationships/hyperlink" Target="mailto:%20a_cangir@yahoo.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4.png"/><Relationship Id="rId4" Type="http://schemas.openxmlformats.org/officeDocument/2006/relationships/hyperlink" Target="http://vimeo.com/76751749"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hyperlink" Target="http://youtu.be/Q0XIgA7pWvs" TargetMode="External"/><Relationship Id="rId3" Type="http://schemas.openxmlformats.org/officeDocument/2006/relationships/image" Target="../media/image3.png"/><Relationship Id="rId7" Type="http://schemas.openxmlformats.org/officeDocument/2006/relationships/hyperlink" Target="https://www.facebook.com/childrensactivitiesinsouthlanarkshir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www.slleisureandculture.co.uk/" TargetMode="External"/><Relationship Id="rId5" Type="http://schemas.openxmlformats.org/officeDocument/2006/relationships/hyperlink" Target="mailto:Jennifer.griffin@southlanarkshireleisure.co.uk" TargetMode="External"/><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media.wix.com/ugd/b569de_e78ed52c42617cbb293bc36e476b212e.pdf" TargetMode="External"/><Relationship Id="rId3" Type="http://schemas.openxmlformats.org/officeDocument/2006/relationships/image" Target="../media/image2.png"/><Relationship Id="rId7" Type="http://schemas.openxmlformats.org/officeDocument/2006/relationships/hyperlink" Target="http://youtu.be/HTzJe4cgaqg%2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facebook.com/pages/Viens-partager-ton-%C3%A9nergie/237018193108366?fref=ts" TargetMode="External"/><Relationship Id="rId5" Type="http://schemas.openxmlformats.org/officeDocument/2006/relationships/hyperlink" Target="http://www.vienspartagertonenergie.com/" TargetMode="External"/><Relationship Id="rId10" Type="http://schemas.openxmlformats.org/officeDocument/2006/relationships/image" Target="../media/image5.jpeg"/><Relationship Id="rId4" Type="http://schemas.openxmlformats.org/officeDocument/2006/relationships/hyperlink" Target="mailto:moveweekupsud@gmail.com" TargetMode="Externa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jpeg"/><Relationship Id="rId7" Type="http://schemas.openxmlformats.org/officeDocument/2006/relationships/hyperlink" Target="http://www.pinterest.com/laska_nenova/move-week-plovdiv/"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ln@isca-web.org" TargetMode="Externa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hyperlink" Target="http://www.pinterest.com/laska_nenova/move-week-plovdiv/" TargetMode="External"/><Relationship Id="rId3" Type="http://schemas.openxmlformats.org/officeDocument/2006/relationships/image" Target="../media/image8.jpeg"/><Relationship Id="rId7" Type="http://schemas.openxmlformats.org/officeDocument/2006/relationships/hyperlink" Target="mailto:ln@isca-we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4.png"/><Relationship Id="rId4" Type="http://schemas.openxmlformats.org/officeDocument/2006/relationships/hyperlink" Target="mailto:nenadborkovic1101@gmail.co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www.youtube.com/watch?v=neod4VfwjVA"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facebook.com/UsGirlsGetActive?fref=ts" TargetMode="External"/><Relationship Id="rId5" Type="http://schemas.openxmlformats.org/officeDocument/2006/relationships/hyperlink" Target="http://www.streetgames.org/www/ug/content/us-girls-rocks/" TargetMode="External"/><Relationship Id="rId4" Type="http://schemas.openxmlformats.org/officeDocument/2006/relationships/hyperlink" Target="mailto:cath.watts@streetgames.org" TargetMode="External"/><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facebook.com/pages/Active-Disabled-People-Albania" TargetMode="External"/><Relationship Id="rId4" Type="http://schemas.openxmlformats.org/officeDocument/2006/relationships/hyperlink" Target="mailto:violeta.prenga@yaho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ver_ppt_MA2014.png"/>
          <p:cNvPicPr/>
          <p:nvPr/>
        </p:nvPicPr>
        <p:blipFill>
          <a:blip r:embed="rId3" cstate="print">
            <a:extLst/>
          </a:blip>
          <a:stretch>
            <a:fillRect/>
          </a:stretch>
        </p:blipFill>
        <p:spPr>
          <a:xfrm>
            <a:off x="0" y="0"/>
            <a:ext cx="9144000" cy="6858000"/>
          </a:xfrm>
          <a:prstGeom prst="rect">
            <a:avLst/>
          </a:prstGeom>
          <a:ln w="12700">
            <a:miter lim="400000"/>
          </a:ln>
        </p:spPr>
      </p:pic>
      <p:pic>
        <p:nvPicPr>
          <p:cNvPr id="50" name="pasted-image.pdf"/>
          <p:cNvPicPr/>
          <p:nvPr/>
        </p:nvPicPr>
        <p:blipFill>
          <a:blip r:embed="rId4" cstate="print">
            <a:extLst/>
          </a:blip>
          <a:stretch>
            <a:fillRect/>
          </a:stretch>
        </p:blipFill>
        <p:spPr>
          <a:xfrm>
            <a:off x="7390359" y="184736"/>
            <a:ext cx="1421119" cy="449685"/>
          </a:xfrm>
          <a:prstGeom prst="rect">
            <a:avLst/>
          </a:prstGeom>
          <a:ln w="12700">
            <a:miter lim="400000"/>
          </a:ln>
        </p:spPr>
      </p:pic>
      <p:sp>
        <p:nvSpPr>
          <p:cNvPr id="51" name="Shape 51"/>
          <p:cNvSpPr/>
          <p:nvPr/>
        </p:nvSpPr>
        <p:spPr>
          <a:xfrm>
            <a:off x="3077677" y="4648200"/>
            <a:ext cx="5532923" cy="1137299"/>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0">
              <a:lnSpc>
                <a:spcPct val="70000"/>
              </a:lnSpc>
            </a:pPr>
            <a:r>
              <a:rPr sz="4800" b="1" i="1" dirty="0">
                <a:solidFill>
                  <a:srgbClr val="FFFFFF"/>
                </a:solidFill>
                <a:latin typeface="Arial-BlackItalic"/>
                <a:ea typeface="Arial-BlackItalic"/>
                <a:cs typeface="Arial-BlackItalic"/>
                <a:sym typeface="Arial-BlackItalic"/>
              </a:rPr>
              <a:t>INSPIRATION</a:t>
            </a:r>
          </a:p>
          <a:p>
            <a:pPr lvl="0">
              <a:lnSpc>
                <a:spcPct val="70000"/>
              </a:lnSpc>
            </a:pPr>
            <a:r>
              <a:rPr sz="4800" i="1" dirty="0">
                <a:solidFill>
                  <a:srgbClr val="FFFFFF"/>
                </a:solidFill>
                <a:latin typeface="Arial"/>
                <a:ea typeface="Arial"/>
                <a:cs typeface="Arial"/>
                <a:sym typeface="Arial"/>
              </a:rPr>
              <a:t>for</a:t>
            </a:r>
            <a:r>
              <a:rPr sz="4800" b="1" i="1" dirty="0">
                <a:solidFill>
                  <a:srgbClr val="FFFFFF"/>
                </a:solidFill>
                <a:latin typeface="Arial-BlackItalic"/>
                <a:ea typeface="Arial-BlackItalic"/>
                <a:cs typeface="Arial-BlackItalic"/>
                <a:sym typeface="Arial-BlackItalic"/>
              </a:rPr>
              <a:t> MOVE AGENTS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331945" y="5610959"/>
            <a:ext cx="5299116" cy="1015899"/>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172" name="Shape 172"/>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173" name="Shape 173"/>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175" name="Shape 175"/>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F6800"/>
                </a:solidFill>
                <a:latin typeface="Arial" pitchFamily="34" charset="0"/>
                <a:ea typeface="Arial Bold"/>
                <a:cs typeface="Arial" pitchFamily="34" charset="0"/>
                <a:sym typeface="Arial Bold"/>
              </a:rPr>
              <a:t>Create Cross-sector partner collaboration</a:t>
            </a:r>
          </a:p>
        </p:txBody>
      </p:sp>
      <p:sp>
        <p:nvSpPr>
          <p:cNvPr id="176" name="Shape 176"/>
          <p:cNvSpPr/>
          <p:nvPr/>
        </p:nvSpPr>
        <p:spPr>
          <a:xfrm>
            <a:off x="287806" y="838200"/>
            <a:ext cx="610728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US" sz="1600" dirty="0" smtClean="0">
                <a:latin typeface="Arial Bold"/>
                <a:ea typeface="Arial Bold"/>
                <a:cs typeface="Arial Bold"/>
                <a:sym typeface="Arial Bold"/>
              </a:rPr>
              <a:t>MOVE AGAINST CANCER- GREECE</a:t>
            </a: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a:latin typeface="Arial" pitchFamily="34" charset="0"/>
                <a:ea typeface="Arial Bold"/>
                <a:cs typeface="Arial" pitchFamily="34" charset="0"/>
                <a:sym typeface="Arial Bold"/>
              </a:rPr>
              <a:t>Ecological Movement of Thessaloniki </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€ 200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1.000 participants, 30 volunteers</a:t>
            </a:r>
          </a:p>
        </p:txBody>
      </p:sp>
      <p:sp>
        <p:nvSpPr>
          <p:cNvPr id="177" name="Shape 177"/>
          <p:cNvSpPr/>
          <p:nvPr/>
        </p:nvSpPr>
        <p:spPr>
          <a:xfrm>
            <a:off x="404949" y="5661754"/>
            <a:ext cx="5153108" cy="9127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Tips from one MOVE Agent  to another</a:t>
            </a:r>
          </a:p>
          <a:p>
            <a:pPr lvl="0">
              <a:spcBef>
                <a:spcPts val="500"/>
              </a:spcBef>
            </a:pPr>
            <a:r>
              <a:rPr sz="1000" dirty="0">
                <a:latin typeface="Arial" pitchFamily="34" charset="0"/>
                <a:ea typeface="Arial Bold"/>
                <a:cs typeface="Arial" pitchFamily="34" charset="0"/>
                <a:sym typeface="Arial Bold"/>
              </a:rPr>
              <a:t>1) </a:t>
            </a:r>
            <a:r>
              <a:rPr sz="1000" dirty="0" err="1">
                <a:latin typeface="Arial" pitchFamily="34" charset="0"/>
                <a:ea typeface="Arial Bold"/>
                <a:cs typeface="Arial" pitchFamily="34" charset="0"/>
                <a:sym typeface="Arial Bold"/>
              </a:rPr>
              <a:t>Organise</a:t>
            </a:r>
            <a:r>
              <a:rPr sz="1000" dirty="0">
                <a:latin typeface="Arial" pitchFamily="34" charset="0"/>
                <a:ea typeface="Arial Bold"/>
                <a:cs typeface="Arial" pitchFamily="34" charset="0"/>
                <a:sym typeface="Arial Bold"/>
              </a:rPr>
              <a:t> common meetings to share information about the events; </a:t>
            </a:r>
          </a:p>
          <a:p>
            <a:pPr lvl="0"/>
            <a:r>
              <a:rPr sz="1000" dirty="0">
                <a:latin typeface="Arial" pitchFamily="34" charset="0"/>
                <a:ea typeface="Arial Bold"/>
                <a:cs typeface="Arial" pitchFamily="34" charset="0"/>
                <a:sym typeface="Arial Bold"/>
              </a:rPr>
              <a:t>give time to stakeholders to meet and exchange ideas.</a:t>
            </a:r>
          </a:p>
          <a:p>
            <a:pPr lvl="0">
              <a:spcBef>
                <a:spcPts val="500"/>
              </a:spcBef>
            </a:pPr>
            <a:r>
              <a:rPr sz="1000" dirty="0">
                <a:latin typeface="Arial" pitchFamily="34" charset="0"/>
                <a:ea typeface="Arial Bold"/>
                <a:cs typeface="Arial" pitchFamily="34" charset="0"/>
                <a:sym typeface="Arial Bold"/>
              </a:rPr>
              <a:t>2) Give the possibility for different messages to be disseminated on the event day and incorporated in the communication before and after the event.</a:t>
            </a:r>
          </a:p>
        </p:txBody>
      </p:sp>
      <p:sp>
        <p:nvSpPr>
          <p:cNvPr id="178" name="Shape 178"/>
          <p:cNvSpPr/>
          <p:nvPr/>
        </p:nvSpPr>
        <p:spPr>
          <a:xfrm>
            <a:off x="7335614" y="1954589"/>
            <a:ext cx="1617935"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Move Against Cancer - Promotion of healthy lifestyles, physical activity and awareness of cancer.</a:t>
            </a:r>
          </a:p>
        </p:txBody>
      </p:sp>
      <p:sp>
        <p:nvSpPr>
          <p:cNvPr id="179" name="Shape 179"/>
          <p:cNvSpPr/>
          <p:nvPr/>
        </p:nvSpPr>
        <p:spPr>
          <a:xfrm>
            <a:off x="292910" y="1828800"/>
            <a:ext cx="5582928" cy="14491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00" dirty="0">
                <a:latin typeface="Arial" pitchFamily="34" charset="0"/>
                <a:ea typeface="Arial Bold"/>
                <a:cs typeface="Arial" pitchFamily="34" charset="0"/>
                <a:sym typeface="Arial Bold"/>
              </a:rPr>
              <a:t>A different relay race was held in Thessaloniki. Skating, dancing, on a wheelchair or with a dog, cycling or just walking, people of all ages and colors, some of them under the stigma of a disease like cancer or HIV, moved for a healthy way of living. The winners were all the participants with their message “Move Against Cancer”.</a:t>
            </a:r>
          </a:p>
          <a:p>
            <a:pPr lvl="0">
              <a:spcBef>
                <a:spcPts val="500"/>
              </a:spcBef>
            </a:pPr>
            <a:r>
              <a:rPr sz="1000" dirty="0">
                <a:latin typeface="Arial" pitchFamily="34" charset="0"/>
                <a:ea typeface="Arial Bold"/>
                <a:cs typeface="Arial" pitchFamily="34" charset="0"/>
                <a:sym typeface="Arial Bold"/>
              </a:rPr>
              <a:t>Stakeholders with different backgrounds came together and highlighted the movement against cancer. Booths from 14 different project partners informed the public and participants about the European Code Against Cancer  and the benefits of everyday physical activity, promoting walking, cycling and skating for sustainable mobility and activities like dancing as being accessible to all citizens in a safe environment. </a:t>
            </a:r>
          </a:p>
        </p:txBody>
      </p:sp>
      <p:pic>
        <p:nvPicPr>
          <p:cNvPr id="180"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81" name="Shape 181"/>
          <p:cNvSpPr/>
          <p:nvPr/>
        </p:nvSpPr>
        <p:spPr>
          <a:xfrm>
            <a:off x="7638887" y="431827"/>
            <a:ext cx="1404442" cy="7232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err="1">
                <a:solidFill>
                  <a:srgbClr val="FFFFFF"/>
                </a:solidFill>
                <a:latin typeface="Arial Bold"/>
                <a:ea typeface="Arial Bold"/>
                <a:cs typeface="Arial Bold"/>
                <a:sym typeface="Arial Bold"/>
              </a:rPr>
              <a:t>Georgios</a:t>
            </a:r>
            <a:r>
              <a:rPr sz="1200" dirty="0">
                <a:solidFill>
                  <a:srgbClr val="FFFFFF"/>
                </a:solidFill>
                <a:latin typeface="Arial Bold"/>
                <a:ea typeface="Arial Bold"/>
                <a:cs typeface="Arial Bold"/>
                <a:sym typeface="Arial Bold"/>
              </a:rPr>
              <a:t> </a:t>
            </a:r>
            <a:r>
              <a:rPr sz="1200" dirty="0" err="1">
                <a:solidFill>
                  <a:srgbClr val="FFFFFF"/>
                </a:solidFill>
                <a:latin typeface="Arial Bold"/>
                <a:ea typeface="Arial Bold"/>
                <a:cs typeface="Arial Bold"/>
                <a:sym typeface="Arial Bold"/>
              </a:rPr>
              <a:t>Farfaras</a:t>
            </a:r>
            <a:r>
              <a:rPr sz="1200" dirty="0">
                <a:solidFill>
                  <a:srgbClr val="FFFFFF"/>
                </a:solidFill>
                <a:latin typeface="Arial Bold"/>
                <a:ea typeface="Arial Bold"/>
                <a:cs typeface="Arial Bold"/>
                <a:sym typeface="Arial Bold"/>
              </a:rPr>
              <a:t> </a:t>
            </a:r>
          </a:p>
          <a:p>
            <a:pPr lvl="0"/>
            <a:endParaRPr sz="900" dirty="0">
              <a:latin typeface="Arial Bold"/>
              <a:ea typeface="Arial Bold"/>
              <a:cs typeface="Arial Bold"/>
              <a:sym typeface="Arial Bold"/>
            </a:endParaRPr>
          </a:p>
          <a:p>
            <a:pPr lvl="0"/>
            <a:endParaRPr sz="800" dirty="0">
              <a:latin typeface="Arial Bold"/>
              <a:ea typeface="Arial Bold"/>
              <a:cs typeface="Arial Bold"/>
              <a:sym typeface="Arial Bold"/>
            </a:endParaRPr>
          </a:p>
          <a:p>
            <a:pPr lvl="0"/>
            <a:r>
              <a:rPr sz="900" dirty="0">
                <a:latin typeface="Arial Bold"/>
                <a:ea typeface="Arial Bold"/>
                <a:cs typeface="Arial Bold"/>
                <a:sym typeface="Arial Bold"/>
                <a:hlinkClick r:id="rId4"/>
              </a:rPr>
              <a:t>Email</a:t>
            </a:r>
            <a:r>
              <a:rPr sz="900" u="sng" dirty="0">
                <a:latin typeface="Arial Bold"/>
                <a:ea typeface="Arial Bold"/>
                <a:cs typeface="Arial Bold"/>
                <a:sym typeface="Arial Bold"/>
                <a:hlinkClick r:id="rId4"/>
              </a:rPr>
              <a:t>    </a:t>
            </a:r>
            <a:r>
              <a:rPr sz="900" dirty="0">
                <a:latin typeface="Arial Bold"/>
                <a:ea typeface="Arial Bold"/>
                <a:cs typeface="Arial Bold"/>
                <a:sym typeface="Arial Bold"/>
                <a:hlinkClick r:id="rId5"/>
              </a:rPr>
              <a:t>Website</a:t>
            </a:r>
            <a:endParaRPr sz="900" dirty="0">
              <a:latin typeface="Arial Bold"/>
              <a:ea typeface="Arial Bold"/>
              <a:cs typeface="Arial Bold"/>
              <a:sym typeface="Arial Bold"/>
            </a:endParaRPr>
          </a:p>
          <a:p>
            <a:pPr lvl="0"/>
            <a:r>
              <a:rPr sz="900" dirty="0" err="1" smtClean="0">
                <a:latin typeface="Arial Bold"/>
                <a:ea typeface="Arial Bold"/>
                <a:cs typeface="Arial Bold"/>
                <a:sym typeface="Arial Bold"/>
                <a:hlinkClick r:id="rId6"/>
              </a:rPr>
              <a:t>Youtube</a:t>
            </a:r>
            <a:endParaRPr sz="900" dirty="0">
              <a:latin typeface="Arial Bold"/>
              <a:ea typeface="Arial Bold"/>
              <a:cs typeface="Arial Bold"/>
              <a:sym typeface="Arial Bold"/>
            </a:endParaRPr>
          </a:p>
        </p:txBody>
      </p:sp>
      <p:sp>
        <p:nvSpPr>
          <p:cNvPr id="182" name="Shape 182"/>
          <p:cNvSpPr/>
          <p:nvPr/>
        </p:nvSpPr>
        <p:spPr>
          <a:xfrm>
            <a:off x="6882572" y="3052628"/>
            <a:ext cx="1963399"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The event was held thanks to a voluntary cooperation between different stakeholders. </a:t>
            </a:r>
          </a:p>
        </p:txBody>
      </p:sp>
      <p:sp>
        <p:nvSpPr>
          <p:cNvPr id="183" name="Shape 183"/>
          <p:cNvSpPr/>
          <p:nvPr/>
        </p:nvSpPr>
        <p:spPr>
          <a:xfrm>
            <a:off x="6526757" y="4036368"/>
            <a:ext cx="2197701"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Arial Bold"/>
                <a:cs typeface="Arial" pitchFamily="34" charset="0"/>
                <a:sym typeface="Arial Bold"/>
              </a:rPr>
              <a:t>The stakeholders made a decision to </a:t>
            </a:r>
            <a:r>
              <a:rPr sz="1000" dirty="0" err="1">
                <a:latin typeface="Arial" pitchFamily="34" charset="0"/>
                <a:ea typeface="Arial Bold"/>
                <a:cs typeface="Arial" pitchFamily="34" charset="0"/>
                <a:sym typeface="Arial Bold"/>
              </a:rPr>
              <a:t>organise</a:t>
            </a:r>
            <a:r>
              <a:rPr sz="1000" dirty="0">
                <a:latin typeface="Arial" pitchFamily="34" charset="0"/>
                <a:ea typeface="Arial Bold"/>
                <a:cs typeface="Arial" pitchFamily="34" charset="0"/>
                <a:sym typeface="Arial Bold"/>
              </a:rPr>
              <a:t>  the event "Move Against Cancer" on annual basis every year.</a:t>
            </a:r>
          </a:p>
        </p:txBody>
      </p:sp>
      <p:pic>
        <p:nvPicPr>
          <p:cNvPr id="184" name="pasted-image.pdf"/>
          <p:cNvPicPr/>
          <p:nvPr/>
        </p:nvPicPr>
        <p:blipFill>
          <a:blip r:embed="rId7" cstate="print">
            <a:extLst/>
          </a:blip>
          <a:stretch>
            <a:fillRect/>
          </a:stretch>
        </p:blipFill>
        <p:spPr>
          <a:xfrm>
            <a:off x="7270856" y="438592"/>
            <a:ext cx="226987" cy="227006"/>
          </a:xfrm>
          <a:prstGeom prst="rect">
            <a:avLst/>
          </a:prstGeom>
          <a:ln w="12700">
            <a:miter lim="400000"/>
          </a:ln>
        </p:spPr>
      </p:pic>
      <p:sp>
        <p:nvSpPr>
          <p:cNvPr id="185" name="Shape 185"/>
          <p:cNvSpPr/>
          <p:nvPr/>
        </p:nvSpPr>
        <p:spPr>
          <a:xfrm>
            <a:off x="2538252" y="3346609"/>
            <a:ext cx="3411585" cy="221599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900" dirty="0">
                <a:latin typeface="Arial" pitchFamily="34" charset="0"/>
                <a:ea typeface="Arial Bold"/>
                <a:cs typeface="Arial" pitchFamily="34" charset="0"/>
                <a:sym typeface="Arial Bold"/>
              </a:rPr>
              <a:t>Project partners: </a:t>
            </a:r>
          </a:p>
          <a:p>
            <a:pPr marL="171450" lvl="0" indent="-171450">
              <a:buSzPct val="100000"/>
              <a:buFont typeface="Arial"/>
              <a:buChar char="•"/>
            </a:pPr>
            <a:r>
              <a:rPr sz="900" dirty="0">
                <a:latin typeface="Arial" pitchFamily="34" charset="0"/>
                <a:ea typeface="Arial Bold"/>
                <a:cs typeface="Arial" pitchFamily="34" charset="0"/>
                <a:sym typeface="Arial Bold"/>
              </a:rPr>
              <a:t>“Disability Today "</a:t>
            </a:r>
          </a:p>
          <a:p>
            <a:pPr marL="171450" lvl="0" indent="-171450">
              <a:buSzPct val="100000"/>
              <a:buFont typeface="Arial"/>
              <a:buChar char="•"/>
            </a:pPr>
            <a:r>
              <a:rPr sz="900" dirty="0">
                <a:latin typeface="Arial" pitchFamily="34" charset="0"/>
                <a:ea typeface="Arial Bold"/>
                <a:cs typeface="Arial" pitchFamily="34" charset="0"/>
                <a:sym typeface="Arial Bold"/>
              </a:rPr>
              <a:t>"ANTIGONE-Information and Documentation Centre for Racism, Ecology, Peace and Non Violence"</a:t>
            </a:r>
          </a:p>
          <a:p>
            <a:pPr marL="171450" lvl="0" indent="-171450">
              <a:buSzPct val="100000"/>
              <a:buFont typeface="Arial"/>
              <a:buChar char="•"/>
            </a:pPr>
            <a:r>
              <a:rPr sz="900" dirty="0">
                <a:latin typeface="Arial" pitchFamily="34" charset="0"/>
                <a:ea typeface="Arial Bold"/>
                <a:cs typeface="Arial" pitchFamily="34" charset="0"/>
                <a:sym typeface="Arial Bold"/>
              </a:rPr>
              <a:t>"Union for the rights of pedestrians"</a:t>
            </a:r>
          </a:p>
          <a:p>
            <a:pPr marL="171450" lvl="0" indent="-171450">
              <a:buSzPct val="100000"/>
              <a:buFont typeface="Arial"/>
              <a:buChar char="•"/>
            </a:pPr>
            <a:r>
              <a:rPr sz="900" dirty="0">
                <a:latin typeface="Arial" pitchFamily="34" charset="0"/>
                <a:ea typeface="Arial Bold"/>
                <a:cs typeface="Arial" pitchFamily="34" charset="0"/>
                <a:sym typeface="Arial Bold"/>
              </a:rPr>
              <a:t>"Positive Voice"</a:t>
            </a:r>
          </a:p>
          <a:p>
            <a:pPr marL="171450" lvl="0" indent="-171450">
              <a:buSzPct val="100000"/>
              <a:buFont typeface="Arial"/>
              <a:buChar char="•"/>
            </a:pPr>
            <a:r>
              <a:rPr sz="900" dirty="0">
                <a:latin typeface="Arial" pitchFamily="34" charset="0"/>
                <a:ea typeface="Arial Bold"/>
                <a:cs typeface="Arial" pitchFamily="34" charset="0"/>
                <a:sym typeface="Arial Bold"/>
              </a:rPr>
              <a:t>"Kinesthesia"</a:t>
            </a:r>
          </a:p>
          <a:p>
            <a:pPr marL="171450" lvl="0" indent="-171450">
              <a:buSzPct val="100000"/>
              <a:buFont typeface="Arial"/>
              <a:buChar char="•"/>
            </a:pPr>
            <a:r>
              <a:rPr sz="900" dirty="0">
                <a:latin typeface="Arial" pitchFamily="34" charset="0"/>
                <a:ea typeface="Arial Bold"/>
                <a:cs typeface="Arial" pitchFamily="34" charset="0"/>
                <a:sym typeface="Arial Bold"/>
              </a:rPr>
              <a:t>"Kids in Action"</a:t>
            </a:r>
          </a:p>
          <a:p>
            <a:pPr marL="171450" lvl="0" indent="-171450">
              <a:buSzPct val="100000"/>
              <a:buFont typeface="Arial"/>
              <a:buChar char="•"/>
            </a:pPr>
            <a:r>
              <a:rPr sz="900" dirty="0">
                <a:latin typeface="Arial" pitchFamily="34" charset="0"/>
                <a:ea typeface="Arial Bold"/>
                <a:cs typeface="Arial" pitchFamily="34" charset="0"/>
                <a:sym typeface="Arial Bold"/>
              </a:rPr>
              <a:t>"Greenways Social Cooperative"</a:t>
            </a:r>
          </a:p>
          <a:p>
            <a:pPr marL="171450" lvl="0" indent="-171450">
              <a:buSzPct val="100000"/>
              <a:buFont typeface="Arial"/>
              <a:buChar char="•"/>
            </a:pPr>
            <a:r>
              <a:rPr sz="900" dirty="0">
                <a:latin typeface="Arial" pitchFamily="34" charset="0"/>
                <a:ea typeface="Arial Bold"/>
                <a:cs typeface="Arial" pitchFamily="34" charset="0"/>
                <a:sym typeface="Arial Bold"/>
              </a:rPr>
              <a:t>Association of Disabled "</a:t>
            </a:r>
            <a:r>
              <a:rPr sz="900" dirty="0" err="1">
                <a:latin typeface="Arial" pitchFamily="34" charset="0"/>
                <a:ea typeface="Arial Bold"/>
                <a:cs typeface="Arial" pitchFamily="34" charset="0"/>
                <a:sym typeface="Arial Bold"/>
              </a:rPr>
              <a:t>Merimna</a:t>
            </a:r>
            <a:r>
              <a:rPr sz="900" dirty="0">
                <a:latin typeface="Arial" pitchFamily="34" charset="0"/>
                <a:ea typeface="Arial Bold"/>
                <a:cs typeface="Arial" pitchFamily="34" charset="0"/>
                <a:sym typeface="Arial Bold"/>
              </a:rPr>
              <a:t> </a:t>
            </a:r>
            <a:r>
              <a:rPr sz="900" dirty="0" err="1">
                <a:latin typeface="Arial" pitchFamily="34" charset="0"/>
                <a:ea typeface="Arial Bold"/>
                <a:cs typeface="Arial" pitchFamily="34" charset="0"/>
                <a:sym typeface="Arial Bold"/>
              </a:rPr>
              <a:t>Zois</a:t>
            </a:r>
            <a:r>
              <a:rPr sz="900" dirty="0">
                <a:latin typeface="Arial" pitchFamily="34" charset="0"/>
                <a:ea typeface="Arial Bold"/>
                <a:cs typeface="Arial" pitchFamily="34" charset="0"/>
                <a:sym typeface="Arial Bold"/>
              </a:rPr>
              <a:t>"</a:t>
            </a:r>
          </a:p>
          <a:p>
            <a:pPr marL="171450" lvl="0" indent="-171450">
              <a:buSzPct val="100000"/>
              <a:buFont typeface="Arial"/>
              <a:buChar char="•"/>
            </a:pPr>
            <a:r>
              <a:rPr sz="900" dirty="0">
                <a:latin typeface="Arial" pitchFamily="34" charset="0"/>
                <a:ea typeface="Arial Bold"/>
                <a:cs typeface="Arial" pitchFamily="34" charset="0"/>
                <a:sym typeface="Arial Bold"/>
              </a:rPr>
              <a:t>Association of Parents 1st Special School</a:t>
            </a:r>
          </a:p>
          <a:p>
            <a:pPr marL="171450" lvl="0" indent="-171450">
              <a:buSzPct val="100000"/>
              <a:buFont typeface="Arial"/>
              <a:buChar char="•"/>
            </a:pPr>
            <a:r>
              <a:rPr sz="900" dirty="0">
                <a:latin typeface="Arial" pitchFamily="34" charset="0"/>
                <a:ea typeface="Arial Bold"/>
                <a:cs typeface="Arial" pitchFamily="34" charset="0"/>
                <a:sym typeface="Arial Bold"/>
              </a:rPr>
              <a:t>Association of Parents of 5th Special Education Schools</a:t>
            </a:r>
          </a:p>
          <a:p>
            <a:pPr marL="171450" lvl="0" indent="-171450">
              <a:buSzPct val="100000"/>
              <a:buFont typeface="Arial"/>
              <a:buChar char="•"/>
            </a:pPr>
            <a:r>
              <a:rPr sz="900" dirty="0">
                <a:latin typeface="Arial" pitchFamily="34" charset="0"/>
                <a:ea typeface="Arial Bold"/>
                <a:cs typeface="Arial" pitchFamily="34" charset="0"/>
                <a:sym typeface="Arial Bold"/>
              </a:rPr>
              <a:t>Association of Women with Breast Cancer "Alma </a:t>
            </a:r>
            <a:r>
              <a:rPr sz="900" dirty="0" err="1">
                <a:latin typeface="Arial" pitchFamily="34" charset="0"/>
                <a:ea typeface="Arial Bold"/>
                <a:cs typeface="Arial" pitchFamily="34" charset="0"/>
                <a:sym typeface="Arial Bold"/>
              </a:rPr>
              <a:t>Zois</a:t>
            </a:r>
            <a:r>
              <a:rPr sz="900" dirty="0">
                <a:latin typeface="Arial" pitchFamily="34" charset="0"/>
                <a:ea typeface="Arial Bold"/>
                <a:cs typeface="Arial" pitchFamily="34" charset="0"/>
                <a:sym typeface="Arial Bold"/>
              </a:rPr>
              <a:t>" Prefecture of Thessaloniki</a:t>
            </a:r>
          </a:p>
          <a:p>
            <a:pPr marL="171450" lvl="0" indent="-171450">
              <a:buSzPct val="100000"/>
              <a:buFont typeface="Arial"/>
              <a:buChar char="•"/>
            </a:pPr>
            <a:r>
              <a:rPr sz="900" dirty="0">
                <a:latin typeface="Arial" pitchFamily="34" charset="0"/>
                <a:ea typeface="Arial Bold"/>
                <a:cs typeface="Arial" pitchFamily="34" charset="0"/>
                <a:sym typeface="Arial Bold"/>
              </a:rPr>
              <a:t>"Beauty Against Cancer"</a:t>
            </a:r>
          </a:p>
          <a:p>
            <a:pPr marL="171450" lvl="0" indent="-171450">
              <a:buSzPct val="100000"/>
              <a:buFont typeface="Arial"/>
              <a:buChar char="•"/>
            </a:pPr>
            <a:r>
              <a:rPr sz="900" dirty="0">
                <a:latin typeface="Arial" pitchFamily="34" charset="0"/>
                <a:ea typeface="Arial Bold"/>
                <a:cs typeface="Arial" pitchFamily="34" charset="0"/>
                <a:sym typeface="Arial Bold"/>
              </a:rPr>
              <a:t>"Thessaloniki's Rollers Skaters"</a:t>
            </a:r>
          </a:p>
        </p:txBody>
      </p:sp>
      <p:pic>
        <p:nvPicPr>
          <p:cNvPr id="186" name="image26.jpg" descr="Z:\PROJECTS\NWM_MOVE Week\2013 AWARDS\Award video\Greece\Photos-logos\move-2014-P1140256.jpg"/>
          <p:cNvPicPr/>
          <p:nvPr/>
        </p:nvPicPr>
        <p:blipFill>
          <a:blip r:embed="rId8" cstate="print">
            <a:extLst/>
          </a:blip>
          <a:stretch>
            <a:fillRect/>
          </a:stretch>
        </p:blipFill>
        <p:spPr>
          <a:xfrm>
            <a:off x="334202" y="3409504"/>
            <a:ext cx="2097279" cy="131489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p:nvPr/>
        </p:nvSpPr>
        <p:spPr>
          <a:xfrm>
            <a:off x="-8467" y="902112"/>
            <a:ext cx="9160934" cy="5976426"/>
          </a:xfrm>
          <a:prstGeom prst="rect">
            <a:avLst/>
          </a:prstGeom>
          <a:solidFill>
            <a:srgbClr val="EF6800"/>
          </a:solidFill>
          <a:ln w="12700">
            <a:miter lim="400000"/>
          </a:ln>
          <a:effectLst>
            <a:outerShdw blurRad="12700" dist="23000" dir="5400000" rotWithShape="0">
              <a:srgbClr val="000000">
                <a:alpha val="26027"/>
              </a:srgbClr>
            </a:outerShdw>
          </a:effectLst>
        </p:spPr>
        <p:txBody>
          <a:bodyPr lIns="0" tIns="0" rIns="0" bIns="0" anchor="ctr"/>
          <a:lstStyle/>
          <a:p>
            <a:pPr lvl="0">
              <a:defRPr>
                <a:solidFill>
                  <a:srgbClr val="FFFFFF"/>
                </a:solidFill>
              </a:defRPr>
            </a:pPr>
            <a:endParaRPr/>
          </a:p>
        </p:txBody>
      </p:sp>
      <p:sp>
        <p:nvSpPr>
          <p:cNvPr id="189" name="Shape 189"/>
          <p:cNvSpPr/>
          <p:nvPr/>
        </p:nvSpPr>
        <p:spPr>
          <a:xfrm>
            <a:off x="288043" y="2711790"/>
            <a:ext cx="6030417"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rgbClr val="FFFFFF"/>
                </a:solidFill>
                <a:latin typeface="Arial Bold"/>
                <a:ea typeface="Arial Bold"/>
                <a:cs typeface="Arial Bold"/>
                <a:sym typeface="Arial Bold"/>
              </a:defRPr>
            </a:lvl1pPr>
          </a:lstStyle>
          <a:p>
            <a:pPr lvl="0">
              <a:defRPr>
                <a:solidFill>
                  <a:srgbClr val="000000"/>
                </a:solidFill>
              </a:defRPr>
            </a:pPr>
            <a:r>
              <a:rPr>
                <a:solidFill>
                  <a:srgbClr val="FFFFFF"/>
                </a:solidFill>
              </a:rPr>
              <a:t>MOVE Week Poland – Special contest</a:t>
            </a:r>
          </a:p>
        </p:txBody>
      </p:sp>
      <p:sp>
        <p:nvSpPr>
          <p:cNvPr id="190" name="Shape 190"/>
          <p:cNvSpPr/>
          <p:nvPr/>
        </p:nvSpPr>
        <p:spPr>
          <a:xfrm>
            <a:off x="288043" y="5668092"/>
            <a:ext cx="5954691" cy="33855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r>
              <a:rPr sz="1200" b="1" dirty="0">
                <a:solidFill>
                  <a:srgbClr val="FFFFFF"/>
                </a:solidFill>
                <a:latin typeface="Arial"/>
                <a:ea typeface="Arial"/>
                <a:cs typeface="Arial"/>
                <a:sym typeface="Arial"/>
              </a:rPr>
              <a:t>OUTCOME</a:t>
            </a:r>
          </a:p>
          <a:p>
            <a:r>
              <a:rPr sz="1000" dirty="0">
                <a:latin typeface="Arial" pitchFamily="34" charset="0"/>
                <a:ea typeface="Arial Bold"/>
                <a:cs typeface="Arial" pitchFamily="34" charset="0"/>
                <a:sym typeface="Arial Bold"/>
              </a:rPr>
              <a:t>68 local events, 3 flagship events, 58 Cooper Tests, 25.000 participants, 600 volunteers</a:t>
            </a:r>
          </a:p>
        </p:txBody>
      </p:sp>
      <p:pic>
        <p:nvPicPr>
          <p:cNvPr id="191"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92" name="Shape 192"/>
          <p:cNvSpPr/>
          <p:nvPr/>
        </p:nvSpPr>
        <p:spPr>
          <a:xfrm>
            <a:off x="287806" y="186058"/>
            <a:ext cx="5954691"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National event </a:t>
            </a:r>
            <a:r>
              <a:rPr sz="1400" dirty="0" err="1">
                <a:solidFill>
                  <a:srgbClr val="ED681F"/>
                </a:solidFill>
                <a:latin typeface="Arial" pitchFamily="34" charset="0"/>
                <a:ea typeface="Arial Bold"/>
                <a:cs typeface="Arial" pitchFamily="34" charset="0"/>
                <a:sym typeface="Arial Bold"/>
              </a:rPr>
              <a:t>organisation</a:t>
            </a:r>
            <a:endParaRPr sz="1400" dirty="0">
              <a:solidFill>
                <a:srgbClr val="ED681F"/>
              </a:solidFill>
              <a:latin typeface="Arial" pitchFamily="34" charset="0"/>
              <a:ea typeface="Arial Bold"/>
              <a:cs typeface="Arial" pitchFamily="34" charset="0"/>
              <a:sym typeface="Arial Bold"/>
            </a:endParaRPr>
          </a:p>
        </p:txBody>
      </p:sp>
      <p:sp>
        <p:nvSpPr>
          <p:cNvPr id="193" name="Shape 193"/>
          <p:cNvSpPr/>
          <p:nvPr/>
        </p:nvSpPr>
        <p:spPr>
          <a:xfrm>
            <a:off x="288043" y="3292815"/>
            <a:ext cx="5954691"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MOVE Week Poland 2013 was based on the idea of involving sports animators as MOVE Agents, mostly those working on the mini pitches – </a:t>
            </a:r>
            <a:r>
              <a:rPr sz="1000" dirty="0" err="1">
                <a:latin typeface="Arial" pitchFamily="34" charset="0"/>
                <a:ea typeface="Arial Bold"/>
                <a:cs typeface="Arial" pitchFamily="34" charset="0"/>
                <a:sym typeface="Arial Bold"/>
              </a:rPr>
              <a:t>Orliki</a:t>
            </a:r>
            <a:r>
              <a:rPr sz="1000" dirty="0">
                <a:latin typeface="Arial" pitchFamily="34" charset="0"/>
                <a:ea typeface="Arial Bold"/>
                <a:cs typeface="Arial" pitchFamily="34" charset="0"/>
                <a:sym typeface="Arial Bold"/>
              </a:rPr>
              <a:t> (multifunction sports grounds). The process started with a special contest, the winners of which were awarded with a starting package that helped them to </a:t>
            </a:r>
            <a:r>
              <a:rPr sz="1000" dirty="0" err="1">
                <a:latin typeface="Arial" pitchFamily="34" charset="0"/>
                <a:ea typeface="Arial Bold"/>
                <a:cs typeface="Arial" pitchFamily="34" charset="0"/>
                <a:sym typeface="Arial Bold"/>
              </a:rPr>
              <a:t>organise</a:t>
            </a:r>
            <a:r>
              <a:rPr sz="1000" dirty="0">
                <a:latin typeface="Arial" pitchFamily="34" charset="0"/>
                <a:ea typeface="Arial Bold"/>
                <a:cs typeface="Arial" pitchFamily="34" charset="0"/>
                <a:sym typeface="Arial Bold"/>
              </a:rPr>
              <a:t> MOVE Week in a given location. As a result of the contest 60 MOVE Agents were chosen. They took part in a two-day seminar on MOVE Week.</a:t>
            </a:r>
          </a:p>
        </p:txBody>
      </p:sp>
      <p:sp>
        <p:nvSpPr>
          <p:cNvPr id="194" name="Shape 194"/>
          <p:cNvSpPr/>
          <p:nvPr/>
        </p:nvSpPr>
        <p:spPr>
          <a:xfrm>
            <a:off x="288043" y="4451879"/>
            <a:ext cx="5954691"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We started our MOVE Week 2013 preparations in the middle of July. We created special website </a:t>
            </a:r>
            <a:r>
              <a:rPr sz="1000" dirty="0">
                <a:latin typeface="Arial" pitchFamily="34" charset="0"/>
                <a:ea typeface="Arial Bold"/>
                <a:cs typeface="Arial" pitchFamily="34" charset="0"/>
                <a:sym typeface="Arial Bold"/>
                <a:hlinkClick r:id="rId4"/>
              </a:rPr>
              <a:t>www.tydzienruchu.pl</a:t>
            </a:r>
            <a:r>
              <a:rPr sz="1000" dirty="0">
                <a:latin typeface="Arial" pitchFamily="34" charset="0"/>
                <a:ea typeface="Arial Bold"/>
                <a:cs typeface="Arial" pitchFamily="34" charset="0"/>
                <a:sym typeface="Arial Bold"/>
              </a:rPr>
              <a:t> and Fan Page and decided to have communication strategy based on contest. Our promotional tools included emails, Facebook campaign,  and articles.</a:t>
            </a:r>
          </a:p>
          <a:p>
            <a:pPr lvl="0"/>
            <a:r>
              <a:rPr sz="1000" dirty="0">
                <a:latin typeface="Arial" pitchFamily="34" charset="0"/>
                <a:ea typeface="Arial Bold"/>
                <a:cs typeface="Arial" pitchFamily="34" charset="0"/>
                <a:sym typeface="Arial Bold"/>
              </a:rPr>
              <a:t>Our budget: 50 000 euro from Ministry of Sport and Tourism. We also received a financial contribution from ISCA. In addition, we cooperated with companies who gave us attractive awards for the participants.  </a:t>
            </a:r>
          </a:p>
        </p:txBody>
      </p:sp>
      <p:sp>
        <p:nvSpPr>
          <p:cNvPr id="195" name="Shape 195"/>
          <p:cNvSpPr/>
          <p:nvPr/>
        </p:nvSpPr>
        <p:spPr>
          <a:xfrm>
            <a:off x="6950725" y="2752686"/>
            <a:ext cx="1911899" cy="13106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Agnieszka Garbacik</a:t>
            </a:r>
          </a:p>
          <a:p>
            <a:pPr lvl="0"/>
            <a:r>
              <a:rPr sz="1000">
                <a:solidFill>
                  <a:srgbClr val="FFFFFF"/>
                </a:solidFill>
                <a:latin typeface="Ubuntu Light"/>
                <a:ea typeface="Ubuntu Light"/>
                <a:cs typeface="Ubuntu Light"/>
                <a:sym typeface="Ubuntu Light"/>
              </a:rPr>
              <a:t>Local Coordinator in Poland</a:t>
            </a:r>
            <a:endParaRPr>
              <a:solidFill>
                <a:srgbClr val="FFFFFF"/>
              </a:solidFill>
            </a:endParaRPr>
          </a:p>
          <a:p>
            <a:pPr lvl="0"/>
            <a:endParaRPr sz="900">
              <a:latin typeface="Arial Bold"/>
              <a:ea typeface="Arial Bold"/>
              <a:cs typeface="Arial Bold"/>
              <a:sym typeface="Arial Bold"/>
            </a:endParaRPr>
          </a:p>
          <a:p>
            <a:pPr lvl="0">
              <a:spcBef>
                <a:spcPts val="200"/>
              </a:spcBef>
            </a:pPr>
            <a:r>
              <a:rPr sz="900">
                <a:latin typeface="Arial Bold"/>
                <a:ea typeface="Arial Bold"/>
                <a:cs typeface="Arial Bold"/>
                <a:sym typeface="Arial Bold"/>
                <a:hlinkClick r:id="rId5"/>
              </a:rPr>
              <a:t>Email</a:t>
            </a:r>
            <a:endParaRPr sz="900">
              <a:latin typeface="Arial Bold"/>
              <a:ea typeface="Arial Bold"/>
              <a:cs typeface="Arial Bold"/>
              <a:sym typeface="Arial Bold"/>
            </a:endParaRPr>
          </a:p>
          <a:p>
            <a:pPr lvl="0">
              <a:spcBef>
                <a:spcPts val="200"/>
              </a:spcBef>
            </a:pPr>
            <a:endParaRPr sz="900">
              <a:solidFill>
                <a:srgbClr val="FFFFFF"/>
              </a:solidFill>
              <a:latin typeface="Arial Bold"/>
              <a:ea typeface="Arial Bold"/>
              <a:cs typeface="Arial Bold"/>
              <a:sym typeface="Arial Bold"/>
            </a:endParaRPr>
          </a:p>
          <a:p>
            <a:pPr lvl="0"/>
            <a:r>
              <a:rPr sz="1000" b="1">
                <a:solidFill>
                  <a:srgbClr val="FFFFFF"/>
                </a:solidFill>
                <a:latin typeface="Ubuntu Light"/>
                <a:ea typeface="Ubuntu Light"/>
                <a:cs typeface="Ubuntu Light"/>
                <a:sym typeface="Ubuntu Light"/>
              </a:rPr>
              <a:t>Country:</a:t>
            </a:r>
            <a:r>
              <a:rPr sz="1000">
                <a:solidFill>
                  <a:srgbClr val="FFFFFF"/>
                </a:solidFill>
                <a:latin typeface="Ubuntu Light"/>
                <a:ea typeface="Ubuntu Light"/>
                <a:cs typeface="Ubuntu Light"/>
                <a:sym typeface="Ubuntu Light"/>
              </a:rPr>
              <a:t> Poland</a:t>
            </a:r>
          </a:p>
          <a:p>
            <a:pPr lvl="0"/>
            <a:r>
              <a:rPr sz="1000" b="1">
                <a:solidFill>
                  <a:srgbClr val="FFFFFF"/>
                </a:solidFill>
                <a:latin typeface="Ubuntu Light"/>
                <a:ea typeface="Ubuntu Light"/>
                <a:cs typeface="Ubuntu Light"/>
                <a:sym typeface="Ubuntu Light"/>
              </a:rPr>
              <a:t>Organisation:</a:t>
            </a:r>
            <a:r>
              <a:rPr sz="1000">
                <a:solidFill>
                  <a:srgbClr val="FFFFFF"/>
                </a:solidFill>
                <a:latin typeface="Ubuntu Light"/>
                <a:ea typeface="Ubuntu Light"/>
                <a:cs typeface="Ubuntu Light"/>
                <a:sym typeface="Ubuntu Light"/>
              </a:rPr>
              <a:t> Volunteers4Sport Foundation</a:t>
            </a:r>
          </a:p>
        </p:txBody>
      </p:sp>
      <p:pic>
        <p:nvPicPr>
          <p:cNvPr id="196" name="pasted-image.pdf"/>
          <p:cNvPicPr/>
          <p:nvPr/>
        </p:nvPicPr>
        <p:blipFill>
          <a:blip r:embed="rId6" cstate="print">
            <a:extLst/>
          </a:blip>
          <a:stretch>
            <a:fillRect/>
          </a:stretch>
        </p:blipFill>
        <p:spPr>
          <a:xfrm>
            <a:off x="6635856" y="2759452"/>
            <a:ext cx="226987" cy="227006"/>
          </a:xfrm>
          <a:prstGeom prst="rect">
            <a:avLst/>
          </a:prstGeom>
          <a:ln w="12700">
            <a:miter lim="400000"/>
          </a:ln>
        </p:spPr>
      </p:pic>
      <p:sp>
        <p:nvSpPr>
          <p:cNvPr id="197" name="Shape 197"/>
          <p:cNvSpPr/>
          <p:nvPr/>
        </p:nvSpPr>
        <p:spPr>
          <a:xfrm>
            <a:off x="6964311" y="4191000"/>
            <a:ext cx="1911899" cy="1484286"/>
          </a:xfrm>
          <a:prstGeom prst="rect">
            <a:avLst/>
          </a:prstGeom>
          <a:ln w="12700">
            <a:miter lim="400000"/>
          </a:ln>
          <a:extLst>
            <a:ext uri="{C572A759-6A51-4108-AA02-DFA0A04FC94B}">
              <ma14:wrappingTextBoxFlag xmlns="" xmlns:ma14="http://schemas.microsoft.com/office/mac/drawingml/2011/main" val="1"/>
            </a:ext>
          </a:extLst>
        </p:spPr>
        <p:txBody>
          <a:bodyPr lIns="0" rIns="0">
            <a:spAutoFit/>
          </a:bodyPr>
          <a:lstStyle/>
          <a:p>
            <a:pPr lvl="0"/>
            <a:endParaRPr sz="1000" dirty="0">
              <a:latin typeface="Arial Bold"/>
              <a:ea typeface="Arial Bold"/>
              <a:cs typeface="Arial Bold"/>
              <a:sym typeface="Arial Bold"/>
            </a:endParaRPr>
          </a:p>
          <a:p>
            <a:pPr lvl="0"/>
            <a:r>
              <a:rPr sz="1000" dirty="0">
                <a:latin typeface="Arial" pitchFamily="34" charset="0"/>
                <a:ea typeface="Arial Bold"/>
                <a:cs typeface="Arial" pitchFamily="34" charset="0"/>
                <a:sym typeface="Arial Bold"/>
              </a:rPr>
              <a:t>Additional benefits for the MOVE Agents: </a:t>
            </a:r>
          </a:p>
          <a:p>
            <a:pPr lvl="0"/>
            <a:r>
              <a:rPr sz="1000" dirty="0">
                <a:latin typeface="Arial" pitchFamily="34" charset="0"/>
                <a:ea typeface="Arial Bold"/>
                <a:cs typeface="Arial" pitchFamily="34" charset="0"/>
                <a:sym typeface="Arial Bold"/>
              </a:rPr>
              <a:t>Tracksuit, the animator's kit, advertising/visual materials.</a:t>
            </a:r>
          </a:p>
          <a:p>
            <a:pPr lvl="0"/>
            <a:endParaRPr sz="1000" dirty="0">
              <a:latin typeface="Arial" pitchFamily="34" charset="0"/>
              <a:ea typeface="Arial Bold"/>
              <a:cs typeface="Arial" pitchFamily="34" charset="0"/>
              <a:sym typeface="Arial Bold"/>
            </a:endParaRPr>
          </a:p>
          <a:p>
            <a:pPr lvl="0"/>
            <a:r>
              <a:rPr sz="1000" dirty="0">
                <a:latin typeface="Arial" pitchFamily="34" charset="0"/>
                <a:ea typeface="Arial Bold"/>
                <a:cs typeface="Arial" pitchFamily="34" charset="0"/>
                <a:sym typeface="Arial Bold"/>
              </a:rPr>
              <a:t>Additional benefits for the MOVE Week participants: </a:t>
            </a:r>
          </a:p>
          <a:p>
            <a:pPr lvl="0"/>
            <a:r>
              <a:rPr sz="1000" dirty="0">
                <a:latin typeface="Arial" pitchFamily="34" charset="0"/>
                <a:ea typeface="Arial Bold"/>
                <a:cs typeface="Arial" pitchFamily="34" charset="0"/>
                <a:sym typeface="Arial Bold"/>
              </a:rPr>
              <a:t>MOVE Week gadgets.</a:t>
            </a:r>
          </a:p>
        </p:txBody>
      </p:sp>
      <p:grpSp>
        <p:nvGrpSpPr>
          <p:cNvPr id="202" name="Group 202"/>
          <p:cNvGrpSpPr/>
          <p:nvPr/>
        </p:nvGrpSpPr>
        <p:grpSpPr>
          <a:xfrm>
            <a:off x="349967" y="1100530"/>
            <a:ext cx="8483917" cy="1408720"/>
            <a:chOff x="0" y="0"/>
            <a:chExt cx="8483916" cy="1408719"/>
          </a:xfrm>
        </p:grpSpPr>
        <p:pic>
          <p:nvPicPr>
            <p:cNvPr id="198" name="image27.jpg"/>
            <p:cNvPicPr/>
            <p:nvPr/>
          </p:nvPicPr>
          <p:blipFill>
            <a:blip r:embed="rId7" cstate="print">
              <a:extLst/>
            </a:blip>
            <a:stretch>
              <a:fillRect/>
            </a:stretch>
          </p:blipFill>
          <p:spPr>
            <a:xfrm>
              <a:off x="0" y="0"/>
              <a:ext cx="2119313" cy="1408720"/>
            </a:xfrm>
            <a:prstGeom prst="rect">
              <a:avLst/>
            </a:prstGeom>
            <a:ln w="12700" cap="flat">
              <a:noFill/>
              <a:miter lim="400000"/>
            </a:ln>
            <a:effectLst/>
          </p:spPr>
        </p:pic>
        <p:pic>
          <p:nvPicPr>
            <p:cNvPr id="199" name="image28.jpg"/>
            <p:cNvPicPr/>
            <p:nvPr/>
          </p:nvPicPr>
          <p:blipFill>
            <a:blip r:embed="rId8" cstate="print">
              <a:extLst/>
            </a:blip>
            <a:stretch>
              <a:fillRect/>
            </a:stretch>
          </p:blipFill>
          <p:spPr>
            <a:xfrm>
              <a:off x="2119056" y="0"/>
              <a:ext cx="2123031" cy="1408720"/>
            </a:xfrm>
            <a:prstGeom prst="rect">
              <a:avLst/>
            </a:prstGeom>
            <a:ln w="12700" cap="flat">
              <a:noFill/>
              <a:miter lim="400000"/>
            </a:ln>
            <a:effectLst/>
          </p:spPr>
        </p:pic>
        <p:pic>
          <p:nvPicPr>
            <p:cNvPr id="200" name="image29.png"/>
            <p:cNvPicPr/>
            <p:nvPr/>
          </p:nvPicPr>
          <p:blipFill>
            <a:blip r:embed="rId9" cstate="print">
              <a:extLst/>
            </a:blip>
            <a:stretch>
              <a:fillRect/>
            </a:stretch>
          </p:blipFill>
          <p:spPr>
            <a:xfrm>
              <a:off x="4239950" y="0"/>
              <a:ext cx="2123071" cy="1408720"/>
            </a:xfrm>
            <a:prstGeom prst="rect">
              <a:avLst/>
            </a:prstGeom>
            <a:ln w="12700" cap="flat">
              <a:noFill/>
              <a:miter lim="400000"/>
            </a:ln>
            <a:effectLst/>
          </p:spPr>
        </p:pic>
        <p:pic>
          <p:nvPicPr>
            <p:cNvPr id="201" name="image30.jpg"/>
            <p:cNvPicPr/>
            <p:nvPr/>
          </p:nvPicPr>
          <p:blipFill>
            <a:blip r:embed="rId10" cstate="print">
              <a:extLst/>
            </a:blip>
            <a:stretch>
              <a:fillRect/>
            </a:stretch>
          </p:blipFill>
          <p:spPr>
            <a:xfrm>
              <a:off x="6360885" y="0"/>
              <a:ext cx="2123032" cy="1408720"/>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p:nvPr/>
        </p:nvSpPr>
        <p:spPr>
          <a:xfrm>
            <a:off x="-8467" y="902112"/>
            <a:ext cx="9160934" cy="5976426"/>
          </a:xfrm>
          <a:prstGeom prst="rect">
            <a:avLst/>
          </a:prstGeom>
          <a:solidFill>
            <a:srgbClr val="EF6800"/>
          </a:solidFill>
          <a:ln w="12700">
            <a:miter lim="400000"/>
          </a:ln>
          <a:effectLst>
            <a:outerShdw blurRad="12700" dist="23000" dir="5400000" rotWithShape="0">
              <a:srgbClr val="000000">
                <a:alpha val="26027"/>
              </a:srgbClr>
            </a:outerShdw>
          </a:effectLst>
        </p:spPr>
        <p:txBody>
          <a:bodyPr lIns="0" tIns="0" rIns="0" bIns="0" anchor="ctr"/>
          <a:lstStyle/>
          <a:p>
            <a:pPr lvl="0">
              <a:defRPr>
                <a:solidFill>
                  <a:srgbClr val="FFFFFF"/>
                </a:solidFill>
              </a:defRPr>
            </a:pPr>
            <a:endParaRPr/>
          </a:p>
        </p:txBody>
      </p:sp>
      <p:pic>
        <p:nvPicPr>
          <p:cNvPr id="205"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06" name="Shape 206"/>
          <p:cNvSpPr/>
          <p:nvPr/>
        </p:nvSpPr>
        <p:spPr>
          <a:xfrm>
            <a:off x="287806" y="186058"/>
            <a:ext cx="5954691"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Activation events</a:t>
            </a:r>
          </a:p>
        </p:txBody>
      </p:sp>
      <p:sp>
        <p:nvSpPr>
          <p:cNvPr id="207" name="Shape 207"/>
          <p:cNvSpPr/>
          <p:nvPr/>
        </p:nvSpPr>
        <p:spPr>
          <a:xfrm>
            <a:off x="894639" y="2988179"/>
            <a:ext cx="5649914"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dirty="0">
                <a:solidFill>
                  <a:srgbClr val="FFFFFF"/>
                </a:solidFill>
                <a:latin typeface="Arial Bold"/>
                <a:ea typeface="Arial Bold"/>
                <a:cs typeface="Arial Bold"/>
                <a:sym typeface="Arial Bold"/>
              </a:rPr>
              <a:t>LOCAL EVENT</a:t>
            </a:r>
          </a:p>
          <a:p>
            <a:pPr lvl="0"/>
            <a:endParaRPr sz="1200" dirty="0">
              <a:latin typeface="Arial Bold"/>
              <a:ea typeface="Arial Bold"/>
              <a:cs typeface="Arial Bold"/>
              <a:sym typeface="Arial Bold"/>
            </a:endParaRPr>
          </a:p>
          <a:p>
            <a:pPr lvl="0"/>
            <a:r>
              <a:rPr sz="1200" dirty="0">
                <a:latin typeface="Arial Bold"/>
                <a:ea typeface="Arial Bold"/>
                <a:cs typeface="Arial Bold"/>
                <a:sym typeface="Arial Bold"/>
              </a:rPr>
              <a:t>WHO: </a:t>
            </a:r>
            <a:r>
              <a:rPr sz="1200" dirty="0">
                <a:latin typeface="Arial" pitchFamily="34" charset="0"/>
                <a:ea typeface="Arial Bold"/>
                <a:cs typeface="Arial" pitchFamily="34" charset="0"/>
                <a:sym typeface="Arial Bold"/>
              </a:rPr>
              <a:t>Municipality </a:t>
            </a:r>
            <a:r>
              <a:rPr sz="1200" dirty="0" err="1">
                <a:latin typeface="Arial" pitchFamily="34" charset="0"/>
                <a:ea typeface="Arial Bold"/>
                <a:cs typeface="Arial" pitchFamily="34" charset="0"/>
                <a:sym typeface="Arial Bold"/>
              </a:rPr>
              <a:t>Veldhoven</a:t>
            </a:r>
            <a:r>
              <a:rPr sz="1200" dirty="0">
                <a:latin typeface="Arial" pitchFamily="34" charset="0"/>
                <a:ea typeface="Arial Bold"/>
                <a:cs typeface="Arial" pitchFamily="34" charset="0"/>
                <a:sym typeface="Arial Bold"/>
              </a:rPr>
              <a:t> </a:t>
            </a:r>
          </a:p>
          <a:p>
            <a:pPr lvl="0"/>
            <a:r>
              <a:rPr sz="1200" dirty="0">
                <a:latin typeface="Arial Bold"/>
                <a:ea typeface="Arial Bold"/>
                <a:cs typeface="Arial Bold"/>
                <a:sym typeface="Arial Bold"/>
              </a:rPr>
              <a:t>WHAT: </a:t>
            </a:r>
            <a:r>
              <a:rPr sz="1200" dirty="0">
                <a:latin typeface="Arial" pitchFamily="34" charset="0"/>
                <a:ea typeface="Arial Bold"/>
                <a:cs typeface="Arial" pitchFamily="34" charset="0"/>
                <a:sym typeface="Arial Bold"/>
              </a:rPr>
              <a:t>After school sports project.  Kids can follow different kinds of sports lessons after school. </a:t>
            </a:r>
            <a:r>
              <a:rPr sz="1200" dirty="0" err="1">
                <a:latin typeface="Arial" pitchFamily="34" charset="0"/>
                <a:ea typeface="Arial Bold"/>
                <a:cs typeface="Arial" pitchFamily="34" charset="0"/>
                <a:sym typeface="Arial Bold"/>
              </a:rPr>
              <a:t>Organised</a:t>
            </a:r>
            <a:r>
              <a:rPr sz="1200" dirty="0">
                <a:latin typeface="Arial" pitchFamily="34" charset="0"/>
                <a:ea typeface="Arial Bold"/>
                <a:cs typeface="Arial" pitchFamily="34" charset="0"/>
                <a:sym typeface="Arial Bold"/>
              </a:rPr>
              <a:t> by local sports clubs</a:t>
            </a:r>
          </a:p>
        </p:txBody>
      </p:sp>
      <p:sp>
        <p:nvSpPr>
          <p:cNvPr id="208" name="Shape 208"/>
          <p:cNvSpPr/>
          <p:nvPr/>
        </p:nvSpPr>
        <p:spPr>
          <a:xfrm>
            <a:off x="894639" y="4826404"/>
            <a:ext cx="5649914" cy="11786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b="1" cap="all">
                <a:solidFill>
                  <a:srgbClr val="FFFFFF"/>
                </a:solidFill>
                <a:latin typeface="Arial"/>
                <a:ea typeface="Arial"/>
                <a:cs typeface="Arial"/>
                <a:sym typeface="Arial"/>
              </a:rPr>
              <a:t>National - local</a:t>
            </a:r>
          </a:p>
          <a:p>
            <a:pPr lvl="0"/>
            <a:endParaRPr sz="1200">
              <a:latin typeface="Arial"/>
              <a:ea typeface="Arial"/>
              <a:cs typeface="Arial"/>
              <a:sym typeface="Arial"/>
            </a:endParaRPr>
          </a:p>
          <a:p>
            <a:pPr lvl="0"/>
            <a:r>
              <a:rPr sz="1200" b="1">
                <a:latin typeface="Arial"/>
                <a:ea typeface="Arial"/>
                <a:cs typeface="Arial"/>
                <a:sym typeface="Arial"/>
              </a:rPr>
              <a:t>WHO: </a:t>
            </a:r>
            <a:r>
              <a:rPr sz="1200">
                <a:latin typeface="Arial"/>
                <a:ea typeface="Arial"/>
                <a:cs typeface="Arial"/>
                <a:sym typeface="Arial"/>
              </a:rPr>
              <a:t>DTB (Deutscher Turner Bund)</a:t>
            </a:r>
          </a:p>
          <a:p>
            <a:pPr lvl="0"/>
            <a:r>
              <a:rPr sz="1200" b="1">
                <a:latin typeface="Arial"/>
                <a:ea typeface="Arial"/>
                <a:cs typeface="Arial"/>
                <a:sym typeface="Arial"/>
              </a:rPr>
              <a:t>WHAT:</a:t>
            </a:r>
            <a:r>
              <a:rPr sz="1200">
                <a:latin typeface="Arial"/>
                <a:ea typeface="Arial"/>
                <a:cs typeface="Arial"/>
                <a:sym typeface="Arial"/>
              </a:rPr>
              <a:t> LaGYM Party</a:t>
            </a:r>
          </a:p>
          <a:p>
            <a:pPr lvl="0"/>
            <a:r>
              <a:rPr sz="1200">
                <a:latin typeface="Arial"/>
                <a:ea typeface="Arial"/>
                <a:cs typeface="Arial"/>
                <a:sym typeface="Arial"/>
              </a:rPr>
              <a:t>Feel the rhythm, have fun, just enjoy and dance the night away. A new fitness program focused on endurance, flexibility and coordination.</a:t>
            </a:r>
          </a:p>
        </p:txBody>
      </p:sp>
      <p:sp>
        <p:nvSpPr>
          <p:cNvPr id="209" name="Shape 209"/>
          <p:cNvSpPr/>
          <p:nvPr/>
        </p:nvSpPr>
        <p:spPr>
          <a:xfrm>
            <a:off x="894639" y="1314846"/>
            <a:ext cx="5649914" cy="97545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cap="all" dirty="0">
                <a:solidFill>
                  <a:srgbClr val="FFFFFF"/>
                </a:solidFill>
                <a:latin typeface="Arial Bold"/>
                <a:ea typeface="Arial Bold"/>
                <a:cs typeface="Arial Bold"/>
                <a:sym typeface="Arial Bold"/>
              </a:rPr>
              <a:t>National - International</a:t>
            </a:r>
          </a:p>
          <a:p>
            <a:pPr lvl="0"/>
            <a:endParaRPr sz="1100" dirty="0">
              <a:latin typeface="Arial Bold"/>
              <a:ea typeface="Arial Bold"/>
              <a:cs typeface="Arial Bold"/>
              <a:sym typeface="Arial Bold"/>
            </a:endParaRPr>
          </a:p>
          <a:p>
            <a:pPr lvl="0"/>
            <a:r>
              <a:rPr sz="1200" dirty="0">
                <a:latin typeface="Arial Bold"/>
                <a:ea typeface="Arial Bold"/>
                <a:cs typeface="Arial Bold"/>
                <a:sym typeface="Arial Bold"/>
              </a:rPr>
              <a:t>WHO: </a:t>
            </a:r>
            <a:r>
              <a:rPr sz="1200" dirty="0">
                <a:latin typeface="Arial" pitchFamily="34" charset="0"/>
                <a:ea typeface="Arial Bold"/>
                <a:cs typeface="Arial" pitchFamily="34" charset="0"/>
                <a:sym typeface="Arial Bold"/>
              </a:rPr>
              <a:t>Pro </a:t>
            </a:r>
            <a:r>
              <a:rPr sz="1200" dirty="0" err="1">
                <a:latin typeface="Arial" pitchFamily="34" charset="0"/>
                <a:ea typeface="Arial Bold"/>
                <a:cs typeface="Arial" pitchFamily="34" charset="0"/>
                <a:sym typeface="Arial Bold"/>
              </a:rPr>
              <a:t>Velo</a:t>
            </a:r>
            <a:r>
              <a:rPr sz="1200" dirty="0">
                <a:latin typeface="Arial" pitchFamily="34" charset="0"/>
                <a:ea typeface="Arial Bold"/>
                <a:cs typeface="Arial" pitchFamily="34" charset="0"/>
                <a:sym typeface="Arial Bold"/>
              </a:rPr>
              <a:t> Switzerland</a:t>
            </a:r>
          </a:p>
          <a:p>
            <a:pPr lvl="0"/>
            <a:r>
              <a:rPr sz="1200" dirty="0">
                <a:latin typeface="Arial Bold"/>
                <a:ea typeface="Arial Bold"/>
                <a:cs typeface="Arial Bold"/>
                <a:sym typeface="Arial Bold"/>
              </a:rPr>
              <a:t>WHAT: </a:t>
            </a:r>
            <a:r>
              <a:rPr sz="1200" dirty="0">
                <a:latin typeface="Arial" pitchFamily="34" charset="0"/>
                <a:ea typeface="Arial Bold"/>
                <a:cs typeface="Arial" pitchFamily="34" charset="0"/>
                <a:sym typeface="Arial Bold"/>
              </a:rPr>
              <a:t>Bike to work! Promote the bicycle as transport to go to work. The one who cycles for the most km. wins a prize. </a:t>
            </a:r>
          </a:p>
        </p:txBody>
      </p:sp>
      <p:sp>
        <p:nvSpPr>
          <p:cNvPr id="210" name="Shape 210"/>
          <p:cNvSpPr/>
          <p:nvPr/>
        </p:nvSpPr>
        <p:spPr>
          <a:xfrm>
            <a:off x="613940" y="1320006"/>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sp>
        <p:nvSpPr>
          <p:cNvPr id="211" name="Shape 211"/>
          <p:cNvSpPr/>
          <p:nvPr/>
        </p:nvSpPr>
        <p:spPr>
          <a:xfrm>
            <a:off x="613940" y="2972210"/>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sp>
        <p:nvSpPr>
          <p:cNvPr id="212" name="Shape 212"/>
          <p:cNvSpPr/>
          <p:nvPr/>
        </p:nvSpPr>
        <p:spPr>
          <a:xfrm>
            <a:off x="613940" y="4794854"/>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p:nvPr/>
        </p:nvSpPr>
        <p:spPr>
          <a:xfrm>
            <a:off x="331945" y="5443247"/>
            <a:ext cx="5299116" cy="1183611"/>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214" name="Shape 214"/>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15" name="Shape 215"/>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17" name="Shape 217"/>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Community event</a:t>
            </a:r>
          </a:p>
        </p:txBody>
      </p:sp>
      <p:sp>
        <p:nvSpPr>
          <p:cNvPr id="218" name="Shape 218"/>
          <p:cNvSpPr/>
          <p:nvPr/>
        </p:nvSpPr>
        <p:spPr>
          <a:xfrm>
            <a:off x="287806" y="914400"/>
            <a:ext cx="610728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US" sz="1600" dirty="0" smtClean="0">
                <a:latin typeface="Arial Bold"/>
                <a:ea typeface="Arial Bold"/>
                <a:cs typeface="Arial Bold"/>
                <a:sym typeface="Arial Bold"/>
              </a:rPr>
              <a:t>MOVE WEEK IN SPORT CAPITAL OF ESTONIA</a:t>
            </a:r>
            <a:endParaRPr lang="en-US" sz="1600" dirty="0" smtClean="0">
              <a:solidFill>
                <a:srgbClr val="FFFFFF"/>
              </a:solidFill>
              <a:latin typeface="Arial Bold"/>
              <a:ea typeface="Arial Bold"/>
              <a:cs typeface="Arial Bold"/>
              <a:sym typeface="Arial Bold"/>
            </a:endParaRP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a:latin typeface="Arial" pitchFamily="34" charset="0"/>
                <a:ea typeface="Arial Bold"/>
                <a:cs typeface="Arial" pitchFamily="34" charset="0"/>
                <a:sym typeface="Arial Bold"/>
              </a:rPr>
              <a:t>Sport Year Foundation </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€ 700 </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1500 participants, 50 volunteers</a:t>
            </a:r>
          </a:p>
        </p:txBody>
      </p:sp>
      <p:sp>
        <p:nvSpPr>
          <p:cNvPr id="219" name="Shape 219"/>
          <p:cNvSpPr/>
          <p:nvPr/>
        </p:nvSpPr>
        <p:spPr>
          <a:xfrm>
            <a:off x="404949" y="5515704"/>
            <a:ext cx="5153108" cy="10524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Tips from one MOVE Agent  to another:</a:t>
            </a:r>
          </a:p>
          <a:p>
            <a:pPr lvl="0">
              <a:spcBef>
                <a:spcPts val="500"/>
              </a:spcBef>
            </a:pPr>
            <a:r>
              <a:rPr sz="1000" dirty="0">
                <a:latin typeface="Arial" pitchFamily="34" charset="0"/>
                <a:ea typeface="Arial Bold"/>
                <a:cs typeface="Arial" pitchFamily="34" charset="0"/>
                <a:sym typeface="Arial Bold"/>
              </a:rPr>
              <a:t>1) Approach communities by offering them help to resolve their current issues, e.g. if there is a problem with integration, offer them a chance to cooperate in </a:t>
            </a:r>
            <a:r>
              <a:rPr sz="1000" dirty="0" err="1">
                <a:latin typeface="Arial" pitchFamily="34" charset="0"/>
                <a:ea typeface="Arial Bold"/>
                <a:cs typeface="Arial" pitchFamily="34" charset="0"/>
                <a:sym typeface="Arial Bold"/>
              </a:rPr>
              <a:t>organising</a:t>
            </a:r>
            <a:r>
              <a:rPr sz="1000" dirty="0">
                <a:latin typeface="Arial" pitchFamily="34" charset="0"/>
                <a:ea typeface="Arial Bold"/>
                <a:cs typeface="Arial" pitchFamily="34" charset="0"/>
                <a:sym typeface="Arial Bold"/>
              </a:rPr>
              <a:t> an event for cultural learning through physical activity.</a:t>
            </a:r>
          </a:p>
          <a:p>
            <a:pPr lvl="0">
              <a:spcBef>
                <a:spcPts val="500"/>
              </a:spcBef>
            </a:pPr>
            <a:r>
              <a:rPr sz="1000" dirty="0">
                <a:latin typeface="Arial" pitchFamily="34" charset="0"/>
                <a:ea typeface="Arial Bold"/>
                <a:cs typeface="Arial" pitchFamily="34" charset="0"/>
                <a:sym typeface="Arial Bold"/>
              </a:rPr>
              <a:t>2) When there are elections coming, use the chance to approach politicians more easily by offering them opportunity to “shine” at local events.</a:t>
            </a:r>
          </a:p>
        </p:txBody>
      </p:sp>
      <p:sp>
        <p:nvSpPr>
          <p:cNvPr id="220" name="Shape 220"/>
          <p:cNvSpPr/>
          <p:nvPr/>
        </p:nvSpPr>
        <p:spPr>
          <a:xfrm>
            <a:off x="7335614" y="1954589"/>
            <a:ext cx="1617935"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Different events in one county through out  one week.</a:t>
            </a:r>
          </a:p>
        </p:txBody>
      </p:sp>
      <p:sp>
        <p:nvSpPr>
          <p:cNvPr id="221" name="Shape 221"/>
          <p:cNvSpPr/>
          <p:nvPr/>
        </p:nvSpPr>
        <p:spPr>
          <a:xfrm>
            <a:off x="292910" y="3124200"/>
            <a:ext cx="5582928" cy="215443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00" dirty="0">
                <a:latin typeface="Arial" pitchFamily="34" charset="0"/>
                <a:ea typeface="Arial Bold"/>
                <a:cs typeface="Arial" pitchFamily="34" charset="0"/>
                <a:sym typeface="Arial Bold"/>
              </a:rPr>
              <a:t>In 2013, Ida- </a:t>
            </a:r>
            <a:r>
              <a:rPr sz="1000" dirty="0" err="1">
                <a:latin typeface="Arial" pitchFamily="34" charset="0"/>
                <a:ea typeface="Arial Bold"/>
                <a:cs typeface="Arial" pitchFamily="34" charset="0"/>
                <a:sym typeface="Arial Bold"/>
              </a:rPr>
              <a:t>Virumaa</a:t>
            </a:r>
            <a:r>
              <a:rPr sz="1000" dirty="0">
                <a:latin typeface="Arial" pitchFamily="34" charset="0"/>
                <a:ea typeface="Arial Bold"/>
                <a:cs typeface="Arial" pitchFamily="34" charset="0"/>
                <a:sym typeface="Arial Bold"/>
              </a:rPr>
              <a:t> was the first Estonian county to be called the Estonian National Sport Capital.  The aim of this honorary title is to spread sport activism and active lifestyles around Estonia, to develop sports and sport for all in one certain region in Estonia within one year, </a:t>
            </a:r>
          </a:p>
          <a:p>
            <a:pPr lvl="0"/>
            <a:r>
              <a:rPr sz="1000" dirty="0">
                <a:latin typeface="Arial" pitchFamily="34" charset="0"/>
                <a:ea typeface="Arial Bold"/>
                <a:cs typeface="Arial" pitchFamily="34" charset="0"/>
                <a:sym typeface="Arial Bold"/>
              </a:rPr>
              <a:t>to highlight this region and to make people see it in a positive light.</a:t>
            </a:r>
            <a:br>
              <a:rPr sz="1000" dirty="0">
                <a:latin typeface="Arial" pitchFamily="34" charset="0"/>
                <a:ea typeface="Arial Bold"/>
                <a:cs typeface="Arial" pitchFamily="34" charset="0"/>
                <a:sym typeface="Arial Bold"/>
              </a:rPr>
            </a:br>
            <a:endParaRPr lang="bg-BG" sz="1000" dirty="0" smtClean="0">
              <a:latin typeface="Arial" pitchFamily="34" charset="0"/>
              <a:ea typeface="Arial Bold"/>
              <a:cs typeface="Arial" pitchFamily="34" charset="0"/>
              <a:sym typeface="Arial Bold"/>
            </a:endParaRPr>
          </a:p>
          <a:p>
            <a:pPr lvl="0"/>
            <a:r>
              <a:rPr sz="1000" dirty="0" smtClean="0">
                <a:latin typeface="Arial" pitchFamily="34" charset="0"/>
                <a:ea typeface="Arial Bold"/>
                <a:cs typeface="Arial" pitchFamily="34" charset="0"/>
                <a:sym typeface="Arial Bold"/>
              </a:rPr>
              <a:t>Sport </a:t>
            </a:r>
            <a:r>
              <a:rPr sz="1000" dirty="0">
                <a:latin typeface="Arial" pitchFamily="34" charset="0"/>
                <a:ea typeface="Arial Bold"/>
                <a:cs typeface="Arial" pitchFamily="34" charset="0"/>
                <a:sym typeface="Arial Bold"/>
              </a:rPr>
              <a:t>Year Foundation took the initiative and promoted MOVE Week in one county, Ida- </a:t>
            </a:r>
            <a:r>
              <a:rPr sz="1000" dirty="0" err="1">
                <a:latin typeface="Arial" pitchFamily="34" charset="0"/>
                <a:ea typeface="Arial Bold"/>
                <a:cs typeface="Arial" pitchFamily="34" charset="0"/>
                <a:sym typeface="Arial Bold"/>
              </a:rPr>
              <a:t>Virumaa</a:t>
            </a:r>
            <a:r>
              <a:rPr sz="1000" dirty="0">
                <a:latin typeface="Arial" pitchFamily="34" charset="0"/>
                <a:ea typeface="Arial Bold"/>
                <a:cs typeface="Arial" pitchFamily="34" charset="0"/>
                <a:sym typeface="Arial Bold"/>
              </a:rPr>
              <a:t>, by engaging different local institutions and stakeholders:</a:t>
            </a:r>
          </a:p>
          <a:p>
            <a:pPr lvl="0">
              <a:buSzPct val="100000"/>
              <a:buFont typeface="Arial"/>
              <a:buChar char="•"/>
            </a:pPr>
            <a:r>
              <a:rPr sz="1000" dirty="0">
                <a:latin typeface="Arial" pitchFamily="34" charset="0"/>
                <a:ea typeface="Arial Bold"/>
                <a:cs typeface="Arial" pitchFamily="34" charset="0"/>
                <a:sym typeface="Arial Bold"/>
              </a:rPr>
              <a:t>  Politicians- helped to share the message and attended the events</a:t>
            </a:r>
          </a:p>
          <a:p>
            <a:pPr lvl="0">
              <a:buSzPct val="100000"/>
              <a:buFont typeface="Arial"/>
              <a:buChar char="•"/>
            </a:pPr>
            <a:r>
              <a:rPr sz="1000" dirty="0">
                <a:latin typeface="Arial" pitchFamily="34" charset="0"/>
                <a:ea typeface="Arial Bold"/>
                <a:cs typeface="Arial" pitchFamily="34" charset="0"/>
                <a:sym typeface="Arial Bold"/>
              </a:rPr>
              <a:t>  Sport leaders, ambassadors- shared the message</a:t>
            </a:r>
          </a:p>
          <a:p>
            <a:pPr lvl="0">
              <a:buSzPct val="100000"/>
              <a:buFont typeface="Arial"/>
              <a:buChar char="•"/>
            </a:pPr>
            <a:r>
              <a:rPr sz="1000" dirty="0">
                <a:latin typeface="Arial" pitchFamily="34" charset="0"/>
                <a:ea typeface="Arial Bold"/>
                <a:cs typeface="Arial" pitchFamily="34" charset="0"/>
                <a:sym typeface="Arial Bold"/>
              </a:rPr>
              <a:t>  Sport activists, volunteers-  helped to </a:t>
            </a:r>
            <a:r>
              <a:rPr sz="1000" dirty="0" err="1">
                <a:latin typeface="Arial" pitchFamily="34" charset="0"/>
                <a:ea typeface="Arial Bold"/>
                <a:cs typeface="Arial" pitchFamily="34" charset="0"/>
                <a:sym typeface="Arial Bold"/>
              </a:rPr>
              <a:t>organise</a:t>
            </a:r>
            <a:r>
              <a:rPr sz="1000" dirty="0">
                <a:latin typeface="Arial" pitchFamily="34" charset="0"/>
                <a:ea typeface="Arial Bold"/>
                <a:cs typeface="Arial" pitchFamily="34" charset="0"/>
                <a:sym typeface="Arial Bold"/>
              </a:rPr>
              <a:t> events</a:t>
            </a:r>
          </a:p>
          <a:p>
            <a:pPr lvl="0">
              <a:buSzPct val="100000"/>
              <a:buFont typeface="Arial"/>
              <a:buChar char="•"/>
            </a:pPr>
            <a:r>
              <a:rPr sz="1000" dirty="0">
                <a:latin typeface="Arial" pitchFamily="34" charset="0"/>
                <a:ea typeface="Arial Bold"/>
                <a:cs typeface="Arial" pitchFamily="34" charset="0"/>
                <a:sym typeface="Arial Bold"/>
              </a:rPr>
              <a:t>  Local sport and recreational centers- provided facilities</a:t>
            </a:r>
          </a:p>
          <a:p>
            <a:pPr lvl="0">
              <a:buSzPct val="100000"/>
              <a:buFont typeface="Arial"/>
              <a:buChar char="•"/>
            </a:pPr>
            <a:r>
              <a:rPr sz="1000" dirty="0">
                <a:latin typeface="Arial" pitchFamily="34" charset="0"/>
                <a:ea typeface="Arial Bold"/>
                <a:cs typeface="Arial" pitchFamily="34" charset="0"/>
                <a:sym typeface="Arial Bold"/>
              </a:rPr>
              <a:t>  </a:t>
            </a:r>
            <a:r>
              <a:rPr sz="1000" dirty="0" err="1">
                <a:latin typeface="Arial" pitchFamily="34" charset="0"/>
                <a:ea typeface="Arial Bold"/>
                <a:cs typeface="Arial" pitchFamily="34" charset="0"/>
                <a:sym typeface="Arial Bold"/>
              </a:rPr>
              <a:t>Enterpreneurs</a:t>
            </a:r>
            <a:r>
              <a:rPr sz="1000" dirty="0">
                <a:latin typeface="Arial" pitchFamily="34" charset="0"/>
                <a:ea typeface="Arial Bold"/>
                <a:cs typeface="Arial" pitchFamily="34" charset="0"/>
                <a:sym typeface="Arial Bold"/>
              </a:rPr>
              <a:t>- supported through sponsorship</a:t>
            </a:r>
          </a:p>
          <a:p>
            <a:pPr lvl="0">
              <a:buSzPct val="100000"/>
              <a:buFont typeface="Arial"/>
              <a:buChar char="•"/>
            </a:pPr>
            <a:r>
              <a:rPr sz="1000" dirty="0">
                <a:latin typeface="Arial" pitchFamily="34" charset="0"/>
                <a:ea typeface="Arial Bold"/>
                <a:cs typeface="Arial" pitchFamily="34" charset="0"/>
                <a:sym typeface="Arial Bold"/>
              </a:rPr>
              <a:t>  Community PR-  shared the message through official channels</a:t>
            </a:r>
          </a:p>
          <a:p>
            <a:pPr lvl="0">
              <a:buSzPct val="100000"/>
              <a:buFont typeface="Arial"/>
              <a:buChar char="•"/>
            </a:pPr>
            <a:r>
              <a:rPr sz="1000" dirty="0">
                <a:latin typeface="Arial" pitchFamily="34" charset="0"/>
                <a:ea typeface="Arial Bold"/>
                <a:cs typeface="Arial" pitchFamily="34" charset="0"/>
                <a:sym typeface="Arial Bold"/>
              </a:rPr>
              <a:t>  Kindergartens, schools- </a:t>
            </a:r>
            <a:r>
              <a:rPr sz="1000" dirty="0" err="1">
                <a:latin typeface="Arial" pitchFamily="34" charset="0"/>
                <a:ea typeface="Arial Bold"/>
                <a:cs typeface="Arial" pitchFamily="34" charset="0"/>
                <a:sym typeface="Arial Bold"/>
              </a:rPr>
              <a:t>organised</a:t>
            </a:r>
            <a:r>
              <a:rPr sz="1000" dirty="0">
                <a:latin typeface="Arial" pitchFamily="34" charset="0"/>
                <a:ea typeface="Arial Bold"/>
                <a:cs typeface="Arial" pitchFamily="34" charset="0"/>
                <a:sym typeface="Arial Bold"/>
              </a:rPr>
              <a:t> events</a:t>
            </a:r>
          </a:p>
        </p:txBody>
      </p:sp>
      <p:pic>
        <p:nvPicPr>
          <p:cNvPr id="222"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23" name="Shape 223"/>
          <p:cNvSpPr/>
          <p:nvPr/>
        </p:nvSpPr>
        <p:spPr>
          <a:xfrm>
            <a:off x="7638887" y="431827"/>
            <a:ext cx="1404442" cy="64612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Pille Muni</a:t>
            </a:r>
            <a:r>
              <a:rPr sz="1200">
                <a:latin typeface="Arial Bold"/>
                <a:ea typeface="Arial Bold"/>
                <a:cs typeface="Arial Bold"/>
                <a:sym typeface="Arial Bold"/>
              </a:rPr>
              <a:t> </a:t>
            </a:r>
          </a:p>
          <a:p>
            <a:pPr lvl="0"/>
            <a:endParaRPr sz="800">
              <a:latin typeface="Arial Bold"/>
              <a:ea typeface="Arial Bold"/>
              <a:cs typeface="Arial Bold"/>
              <a:sym typeface="Arial Bold"/>
            </a:endParaRPr>
          </a:p>
          <a:p>
            <a:pPr lvl="0">
              <a:lnSpc>
                <a:spcPct val="110000"/>
              </a:lnSpc>
            </a:pPr>
            <a:r>
              <a:rPr sz="900">
                <a:latin typeface="Arial Bold"/>
                <a:ea typeface="Arial Bold"/>
                <a:cs typeface="Arial Bold"/>
                <a:sym typeface="Arial Bold"/>
                <a:hlinkClick r:id="rId4"/>
              </a:rPr>
              <a:t>Email</a:t>
            </a:r>
            <a:r>
              <a:rPr sz="900">
                <a:latin typeface="Arial Bold"/>
                <a:ea typeface="Arial Bold"/>
                <a:cs typeface="Arial Bold"/>
                <a:sym typeface="Arial Bold"/>
              </a:rPr>
              <a:t>       </a:t>
            </a:r>
            <a:r>
              <a:rPr sz="900">
                <a:latin typeface="Arial Bold"/>
                <a:ea typeface="Arial Bold"/>
                <a:cs typeface="Arial Bold"/>
                <a:sym typeface="Arial Bold"/>
                <a:hlinkClick r:id="rId5"/>
              </a:rPr>
              <a:t>Website</a:t>
            </a:r>
            <a:endParaRPr sz="900">
              <a:latin typeface="Arial Bold"/>
              <a:ea typeface="Arial Bold"/>
              <a:cs typeface="Arial Bold"/>
              <a:sym typeface="Arial Bold"/>
            </a:endParaRPr>
          </a:p>
          <a:p>
            <a:pPr lvl="0">
              <a:lnSpc>
                <a:spcPct val="110000"/>
              </a:lnSpc>
            </a:pPr>
            <a:r>
              <a:rPr sz="900">
                <a:latin typeface="Arial Bold"/>
                <a:ea typeface="Arial Bold"/>
                <a:cs typeface="Arial Bold"/>
                <a:sym typeface="Arial Bold"/>
                <a:hlinkClick r:id="rId6"/>
              </a:rPr>
              <a:t>Facebook</a:t>
            </a:r>
          </a:p>
        </p:txBody>
      </p:sp>
      <p:sp>
        <p:nvSpPr>
          <p:cNvPr id="224" name="Shape 224"/>
          <p:cNvSpPr/>
          <p:nvPr/>
        </p:nvSpPr>
        <p:spPr>
          <a:xfrm>
            <a:off x="6882572" y="3027228"/>
            <a:ext cx="1963399"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One </a:t>
            </a:r>
            <a:r>
              <a:rPr sz="1000" dirty="0" err="1">
                <a:latin typeface="Arial" pitchFamily="34" charset="0"/>
                <a:ea typeface="Arial Bold"/>
                <a:cs typeface="Arial" pitchFamily="34" charset="0"/>
                <a:sym typeface="Arial Bold"/>
              </a:rPr>
              <a:t>organisation</a:t>
            </a:r>
            <a:r>
              <a:rPr sz="1000" dirty="0">
                <a:latin typeface="Arial" pitchFamily="34" charset="0"/>
                <a:ea typeface="Arial Bold"/>
                <a:cs typeface="Arial" pitchFamily="34" charset="0"/>
                <a:sym typeface="Arial Bold"/>
              </a:rPr>
              <a:t> which co-worked with different stakeholders in its county. </a:t>
            </a:r>
          </a:p>
        </p:txBody>
      </p:sp>
      <p:sp>
        <p:nvSpPr>
          <p:cNvPr id="225" name="Shape 225"/>
          <p:cNvSpPr/>
          <p:nvPr/>
        </p:nvSpPr>
        <p:spPr>
          <a:xfrm>
            <a:off x="6526757" y="4036368"/>
            <a:ext cx="2197701"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Arial Bold"/>
                <a:cs typeface="Arial" pitchFamily="34" charset="0"/>
                <a:sym typeface="Arial Bold"/>
              </a:rPr>
              <a:t>The county’s sport environment  got a positive boost from local stakeholders who highlighted sport for all topics. </a:t>
            </a:r>
          </a:p>
        </p:txBody>
      </p:sp>
      <p:pic>
        <p:nvPicPr>
          <p:cNvPr id="226" name="pasted-image.pdf"/>
          <p:cNvPicPr/>
          <p:nvPr/>
        </p:nvPicPr>
        <p:blipFill>
          <a:blip r:embed="rId7" cstate="print">
            <a:extLst/>
          </a:blip>
          <a:stretch>
            <a:fillRect/>
          </a:stretch>
        </p:blipFill>
        <p:spPr>
          <a:xfrm>
            <a:off x="7270856" y="438592"/>
            <a:ext cx="226987" cy="227006"/>
          </a:xfrm>
          <a:prstGeom prst="rect">
            <a:avLst/>
          </a:prstGeom>
          <a:ln w="12700">
            <a:miter lim="400000"/>
          </a:ln>
        </p:spPr>
      </p:pic>
      <p:pic>
        <p:nvPicPr>
          <p:cNvPr id="227" name="image31.jpg" descr="C:\Users\Tiina Kiislar\Downloads\VIP.jpg"/>
          <p:cNvPicPr/>
          <p:nvPr/>
        </p:nvPicPr>
        <p:blipFill>
          <a:blip r:embed="rId8" cstate="print">
            <a:extLst/>
          </a:blip>
          <a:srcRect t="17109"/>
          <a:stretch>
            <a:fillRect/>
          </a:stretch>
        </p:blipFill>
        <p:spPr>
          <a:xfrm>
            <a:off x="284830" y="1828800"/>
            <a:ext cx="2197687" cy="12122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30" name="Shape 230"/>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31" name="Shape 231"/>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Collaboration between municipalities</a:t>
            </a:r>
          </a:p>
        </p:txBody>
      </p:sp>
      <p:sp>
        <p:nvSpPr>
          <p:cNvPr id="232" name="Shape 232"/>
          <p:cNvSpPr/>
          <p:nvPr/>
        </p:nvSpPr>
        <p:spPr>
          <a:xfrm>
            <a:off x="287806" y="982369"/>
            <a:ext cx="6107281" cy="4950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it-IT" sz="1600" dirty="0" smtClean="0">
                <a:latin typeface="Arial Bold"/>
                <a:ea typeface="Arial Bold"/>
                <a:cs typeface="Arial Bold"/>
                <a:sym typeface="Arial Bold"/>
              </a:rPr>
              <a:t>UN KM IN SALUTE – ITALY</a:t>
            </a: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a:latin typeface="Arial" pitchFamily="34" charset="0"/>
                <a:ea typeface="Arial Bold"/>
                <a:cs typeface="Arial" pitchFamily="34" charset="0"/>
                <a:sym typeface="Arial Bold"/>
              </a:rPr>
              <a:t>UISP </a:t>
            </a:r>
            <a:r>
              <a:rPr sz="1200" dirty="0" err="1">
                <a:latin typeface="Arial" pitchFamily="34" charset="0"/>
                <a:ea typeface="Arial Bold"/>
                <a:cs typeface="Arial" pitchFamily="34" charset="0"/>
                <a:sym typeface="Arial Bold"/>
              </a:rPr>
              <a:t>Sportpertutti</a:t>
            </a:r>
            <a:endParaRPr sz="1200" dirty="0">
              <a:latin typeface="Arial" pitchFamily="34" charset="0"/>
              <a:ea typeface="Arial Bold"/>
              <a:cs typeface="Arial" pitchFamily="34" charset="0"/>
              <a:sym typeface="Arial Bold"/>
            </a:endParaRPr>
          </a:p>
        </p:txBody>
      </p:sp>
      <p:sp>
        <p:nvSpPr>
          <p:cNvPr id="233" name="Shape 233"/>
          <p:cNvSpPr/>
          <p:nvPr/>
        </p:nvSpPr>
        <p:spPr>
          <a:xfrm>
            <a:off x="7335614" y="1954589"/>
            <a:ext cx="1617935"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a:ea typeface="Arial"/>
                <a:cs typeface="Arial"/>
                <a:sym typeface="Arial"/>
              </a:rPr>
              <a:t>Un km in Salute ‘A healthy kilometer’, an event aimed at promotion  physical activity. </a:t>
            </a:r>
          </a:p>
        </p:txBody>
      </p:sp>
      <p:sp>
        <p:nvSpPr>
          <p:cNvPr id="234" name="Shape 234"/>
          <p:cNvSpPr/>
          <p:nvPr/>
        </p:nvSpPr>
        <p:spPr>
          <a:xfrm>
            <a:off x="287806" y="3733800"/>
            <a:ext cx="5582928" cy="24237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a:latin typeface="Arial"/>
                <a:ea typeface="Arial"/>
                <a:cs typeface="Arial"/>
                <a:sym typeface="Arial"/>
              </a:rPr>
              <a:t>People can choose a fast walk or slow run in the park. It is a 1km route through a park, in which participants are timed every 100m in order to determine the ideal speed to exercise without over or under working. The overall goal of the project is to allow people to form  groups of similar physical abilities, so that they can join in together and continue their activity throughout the year with individuals who are at the same level as them. The project aims to promote healthy lifestyles among average citizens as well as opening up the cities’ natural spaces to all members of the community, including those who live a sedentary lifestyle.</a:t>
            </a:r>
          </a:p>
          <a:p>
            <a:pPr lvl="0"/>
            <a:endParaRPr sz="1050">
              <a:latin typeface="Arial"/>
              <a:ea typeface="Arial"/>
              <a:cs typeface="Arial"/>
              <a:sym typeface="Arial"/>
            </a:endParaRPr>
          </a:p>
          <a:p>
            <a:pPr lvl="0"/>
            <a:r>
              <a:rPr sz="1050">
                <a:latin typeface="Arial"/>
                <a:ea typeface="Arial"/>
                <a:cs typeface="Arial"/>
                <a:sym typeface="Arial"/>
              </a:rPr>
              <a:t>The main goal of this project is to increase the number of Italians who are physically active, and engage them in physical activity both as a means of community building and in order to improve their fitness levels. The objective is to give people a push to begin exercising, without leaving them feeling intimidated or overwhelmed. </a:t>
            </a:r>
          </a:p>
          <a:p>
            <a:pPr lvl="0"/>
            <a:endParaRPr sz="1050">
              <a:latin typeface="Arial"/>
              <a:ea typeface="Arial"/>
              <a:cs typeface="Arial"/>
              <a:sym typeface="Arial"/>
            </a:endParaRPr>
          </a:p>
          <a:p>
            <a:pPr lvl="0"/>
            <a:r>
              <a:rPr sz="1050">
                <a:latin typeface="Arial"/>
                <a:ea typeface="Arial"/>
                <a:cs typeface="Arial"/>
                <a:sym typeface="Arial"/>
              </a:rPr>
              <a:t>Collaboration between Regionale Emilia-Romagna, Regionale Marche, Centro Nationale per il Controllo e la Prevenzione delle Malattie (CCM), Italian sport for all organisation (UISP)</a:t>
            </a:r>
          </a:p>
        </p:txBody>
      </p:sp>
      <p:pic>
        <p:nvPicPr>
          <p:cNvPr id="235"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36" name="Shape 236"/>
          <p:cNvSpPr/>
          <p:nvPr/>
        </p:nvSpPr>
        <p:spPr>
          <a:xfrm>
            <a:off x="7638887" y="431827"/>
            <a:ext cx="1404442" cy="506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Paola Paltretti</a:t>
            </a:r>
          </a:p>
          <a:p>
            <a:pPr lvl="0"/>
            <a:endParaRPr sz="800">
              <a:latin typeface="Arial Bold"/>
              <a:ea typeface="Arial Bold"/>
              <a:cs typeface="Arial Bold"/>
              <a:sym typeface="Arial Bold"/>
            </a:endParaRPr>
          </a:p>
          <a:p>
            <a:pPr lvl="0"/>
            <a:r>
              <a:rPr sz="900">
                <a:latin typeface="Arial Bold"/>
                <a:ea typeface="Arial Bold"/>
                <a:cs typeface="Arial Bold"/>
                <a:sym typeface="Arial Bold"/>
                <a:hlinkClick r:id="rId4"/>
              </a:rPr>
              <a:t>Website</a:t>
            </a:r>
            <a:r>
              <a:rPr sz="900">
                <a:latin typeface="Arial Bold"/>
                <a:ea typeface="Arial Bold"/>
                <a:cs typeface="Arial Bold"/>
                <a:sym typeface="Arial Bold"/>
              </a:rPr>
              <a:t>    </a:t>
            </a:r>
            <a:r>
              <a:rPr sz="900">
                <a:latin typeface="Arial Bold"/>
                <a:ea typeface="Arial Bold"/>
                <a:cs typeface="Arial Bold"/>
                <a:sym typeface="Arial Bold"/>
                <a:hlinkClick r:id="rId5"/>
              </a:rPr>
              <a:t>YouTube</a:t>
            </a:r>
          </a:p>
        </p:txBody>
      </p:sp>
      <p:sp>
        <p:nvSpPr>
          <p:cNvPr id="237" name="Shape 237"/>
          <p:cNvSpPr/>
          <p:nvPr/>
        </p:nvSpPr>
        <p:spPr>
          <a:xfrm>
            <a:off x="6882572" y="3027228"/>
            <a:ext cx="1963399" cy="6841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a:ea typeface="Arial"/>
                <a:cs typeface="Arial"/>
                <a:sym typeface="Arial"/>
              </a:rPr>
              <a:t>Through collaboration between healthcare companies, provincial committees and municipalities.</a:t>
            </a:r>
          </a:p>
        </p:txBody>
      </p:sp>
      <p:sp>
        <p:nvSpPr>
          <p:cNvPr id="238" name="Shape 238"/>
          <p:cNvSpPr/>
          <p:nvPr/>
        </p:nvSpPr>
        <p:spPr>
          <a:xfrm>
            <a:off x="6526757" y="4036368"/>
            <a:ext cx="2197701"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a:ea typeface="Arial"/>
                <a:cs typeface="Arial"/>
                <a:sym typeface="Arial"/>
              </a:rPr>
              <a:t>In 2013 the event took place in Bologna, Parma, Ravenna, Ferrara, Rimini, Forli, Faenza, Lugo, Reggio Emilia, Cesena, Pesaro and Taranto. </a:t>
            </a:r>
          </a:p>
        </p:txBody>
      </p:sp>
      <p:pic>
        <p:nvPicPr>
          <p:cNvPr id="239" name="pasted-image.pdf"/>
          <p:cNvPicPr/>
          <p:nvPr/>
        </p:nvPicPr>
        <p:blipFill>
          <a:blip r:embed="rId6" cstate="print">
            <a:extLst/>
          </a:blip>
          <a:stretch>
            <a:fillRect/>
          </a:stretch>
        </p:blipFill>
        <p:spPr>
          <a:xfrm>
            <a:off x="7270856" y="438592"/>
            <a:ext cx="226987" cy="227006"/>
          </a:xfrm>
          <a:prstGeom prst="rect">
            <a:avLst/>
          </a:prstGeom>
          <a:ln w="12700">
            <a:miter lim="400000"/>
          </a:ln>
        </p:spPr>
      </p:pic>
      <p:pic>
        <p:nvPicPr>
          <p:cNvPr id="240" name="image24.jpg" descr="1-km-in-salute.jpg"/>
          <p:cNvPicPr/>
          <p:nvPr/>
        </p:nvPicPr>
        <p:blipFill>
          <a:blip r:embed="rId7" cstate="print">
            <a:extLst/>
          </a:blip>
          <a:stretch>
            <a:fillRect/>
          </a:stretch>
        </p:blipFill>
        <p:spPr>
          <a:xfrm>
            <a:off x="337252" y="1829358"/>
            <a:ext cx="2155040" cy="1439045"/>
          </a:xfrm>
          <a:prstGeom prst="rect">
            <a:avLst/>
          </a:prstGeom>
          <a:ln w="12700">
            <a:miter lim="400000"/>
          </a:ln>
        </p:spPr>
      </p:pic>
      <p:pic>
        <p:nvPicPr>
          <p:cNvPr id="241" name="image25.jpg" descr="photo824.jpg"/>
          <p:cNvPicPr/>
          <p:nvPr/>
        </p:nvPicPr>
        <p:blipFill>
          <a:blip r:embed="rId8" cstate="print">
            <a:extLst/>
          </a:blip>
          <a:stretch>
            <a:fillRect/>
          </a:stretch>
        </p:blipFill>
        <p:spPr>
          <a:xfrm>
            <a:off x="2616260" y="1828800"/>
            <a:ext cx="2558662" cy="144016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44" name="Shape 244"/>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45" name="Shape 245"/>
          <p:cNvSpPr/>
          <p:nvPr/>
        </p:nvSpPr>
        <p:spPr>
          <a:xfrm>
            <a:off x="331945" y="5880928"/>
            <a:ext cx="5299116" cy="554491"/>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246" name="Shape 246"/>
          <p:cNvSpPr/>
          <p:nvPr/>
        </p:nvSpPr>
        <p:spPr>
          <a:xfrm>
            <a:off x="287806" y="186058"/>
            <a:ext cx="515310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Cross sector collaboration – Health and Physical activity</a:t>
            </a:r>
          </a:p>
        </p:txBody>
      </p:sp>
      <p:sp>
        <p:nvSpPr>
          <p:cNvPr id="247" name="Shape 247"/>
          <p:cNvSpPr/>
          <p:nvPr/>
        </p:nvSpPr>
        <p:spPr>
          <a:xfrm>
            <a:off x="287806" y="982369"/>
            <a:ext cx="6335831" cy="6796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US" sz="1600" dirty="0" smtClean="0">
                <a:latin typeface="Arial Bold"/>
                <a:ea typeface="Arial Bold"/>
                <a:cs typeface="Arial Bold"/>
                <a:sym typeface="Arial Bold"/>
              </a:rPr>
              <a:t>MOVE WEEK CROATIA 2013 IN MEĐIMURJE COUNTY - CROATIA</a:t>
            </a: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a:latin typeface="Arial" pitchFamily="34" charset="0"/>
                <a:ea typeface="Arial Bold"/>
                <a:cs typeface="Arial" pitchFamily="34" charset="0"/>
                <a:sym typeface="Arial Bold"/>
              </a:rPr>
              <a:t>The Institute of Public Health of </a:t>
            </a:r>
            <a:r>
              <a:rPr sz="1200" dirty="0" err="1">
                <a:latin typeface="Arial" pitchFamily="34" charset="0"/>
                <a:ea typeface="Arial Bold"/>
                <a:cs typeface="Arial" pitchFamily="34" charset="0"/>
                <a:sym typeface="Arial Bold"/>
              </a:rPr>
              <a:t>Međimurje</a:t>
            </a:r>
            <a:r>
              <a:rPr sz="1200" dirty="0">
                <a:latin typeface="Arial" pitchFamily="34" charset="0"/>
                <a:ea typeface="Arial Bold"/>
                <a:cs typeface="Arial" pitchFamily="34" charset="0"/>
                <a:sym typeface="Arial Bold"/>
              </a:rPr>
              <a:t> County</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2.803</a:t>
            </a:r>
          </a:p>
        </p:txBody>
      </p:sp>
      <p:sp>
        <p:nvSpPr>
          <p:cNvPr id="248" name="Shape 248"/>
          <p:cNvSpPr/>
          <p:nvPr/>
        </p:nvSpPr>
        <p:spPr>
          <a:xfrm>
            <a:off x="404949" y="5970298"/>
            <a:ext cx="5153108" cy="3718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Use your own network. Contact them and make concrete plans in a meeting.</a:t>
            </a:r>
          </a:p>
        </p:txBody>
      </p:sp>
      <p:sp>
        <p:nvSpPr>
          <p:cNvPr id="249" name="Shape 249"/>
          <p:cNvSpPr/>
          <p:nvPr/>
        </p:nvSpPr>
        <p:spPr>
          <a:xfrm>
            <a:off x="7335614" y="1446589"/>
            <a:ext cx="1617935" cy="11079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Ubuntu Light"/>
                <a:cs typeface="Arial" pitchFamily="34" charset="0"/>
                <a:sym typeface="Ubuntu Light"/>
              </a:rPr>
              <a:t>MOVE Week Croatia 2013 in </a:t>
            </a:r>
            <a:r>
              <a:rPr sz="1000" dirty="0" err="1">
                <a:latin typeface="Arial" pitchFamily="34" charset="0"/>
                <a:ea typeface="Ubuntu Light"/>
                <a:cs typeface="Arial" pitchFamily="34" charset="0"/>
                <a:sym typeface="Ubuntu Light"/>
              </a:rPr>
              <a:t>Međimurje</a:t>
            </a:r>
            <a:r>
              <a:rPr sz="1000" dirty="0">
                <a:latin typeface="Arial" pitchFamily="34" charset="0"/>
                <a:ea typeface="Ubuntu Light"/>
                <a:cs typeface="Arial" pitchFamily="34" charset="0"/>
                <a:sym typeface="Ubuntu Light"/>
              </a:rPr>
              <a:t> County included a number of activities coordinated by the Institute of Public Health County of </a:t>
            </a:r>
            <a:r>
              <a:rPr sz="1000" dirty="0" err="1">
                <a:latin typeface="Arial" pitchFamily="34" charset="0"/>
                <a:ea typeface="Ubuntu Light"/>
                <a:cs typeface="Arial" pitchFamily="34" charset="0"/>
                <a:sym typeface="Ubuntu Light"/>
              </a:rPr>
              <a:t>Međimurje</a:t>
            </a:r>
            <a:r>
              <a:rPr sz="1000" dirty="0">
                <a:latin typeface="Arial" pitchFamily="34" charset="0"/>
                <a:ea typeface="Ubuntu Light"/>
                <a:cs typeface="Arial" pitchFamily="34" charset="0"/>
                <a:sym typeface="Ubuntu Light"/>
              </a:rPr>
              <a:t>. </a:t>
            </a:r>
          </a:p>
        </p:txBody>
      </p:sp>
      <p:sp>
        <p:nvSpPr>
          <p:cNvPr id="250" name="Shape 250"/>
          <p:cNvSpPr/>
          <p:nvPr/>
        </p:nvSpPr>
        <p:spPr>
          <a:xfrm>
            <a:off x="292910" y="3429000"/>
            <a:ext cx="5582928" cy="21827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00" dirty="0">
                <a:latin typeface="Arial"/>
                <a:ea typeface="Arial"/>
                <a:cs typeface="Arial"/>
                <a:sym typeface="Arial"/>
              </a:rPr>
              <a:t>The Institute of Public Health of </a:t>
            </a:r>
            <a:r>
              <a:rPr sz="1000" dirty="0" err="1">
                <a:latin typeface="Arial"/>
                <a:ea typeface="Arial"/>
                <a:cs typeface="Arial"/>
                <a:sym typeface="Arial"/>
              </a:rPr>
              <a:t>Međimurje</a:t>
            </a:r>
            <a:r>
              <a:rPr sz="1000" dirty="0">
                <a:latin typeface="Arial"/>
                <a:ea typeface="Arial"/>
                <a:cs typeface="Arial"/>
                <a:sym typeface="Arial"/>
              </a:rPr>
              <a:t> County acted as the coordinator of all activities. The leading institution in the country when it comes to health promotion and disease prevention as well as control of communicable and non-communicable chronic diseases, with a network of partnerships with other local, national, and international health and social professionals and institutions, NGOs, schools, media and local governments. </a:t>
            </a:r>
          </a:p>
          <a:p>
            <a:pPr lvl="0"/>
            <a:endParaRPr sz="1000" dirty="0">
              <a:latin typeface="Arial"/>
              <a:ea typeface="Arial"/>
              <a:cs typeface="Arial"/>
              <a:sym typeface="Arial"/>
            </a:endParaRPr>
          </a:p>
          <a:p>
            <a:pPr lvl="0"/>
            <a:r>
              <a:rPr sz="1000" dirty="0">
                <a:latin typeface="Arial"/>
                <a:ea typeface="Arial"/>
                <a:cs typeface="Arial"/>
                <a:sym typeface="Arial"/>
              </a:rPr>
              <a:t>All partners </a:t>
            </a:r>
            <a:r>
              <a:rPr sz="1000" dirty="0" err="1">
                <a:latin typeface="Arial"/>
                <a:ea typeface="Arial"/>
                <a:cs typeface="Arial"/>
                <a:sym typeface="Arial"/>
              </a:rPr>
              <a:t>organised</a:t>
            </a:r>
            <a:r>
              <a:rPr sz="1000" dirty="0">
                <a:latin typeface="Arial"/>
                <a:ea typeface="Arial"/>
                <a:cs typeface="Arial"/>
                <a:sym typeface="Arial"/>
              </a:rPr>
              <a:t> their activities at their own cost. Some activities that had been </a:t>
            </a:r>
            <a:r>
              <a:rPr sz="1000" dirty="0" err="1">
                <a:latin typeface="Arial"/>
                <a:ea typeface="Arial"/>
                <a:cs typeface="Arial"/>
                <a:sym typeface="Arial"/>
              </a:rPr>
              <a:t>organised</a:t>
            </a:r>
            <a:r>
              <a:rPr sz="1000" dirty="0">
                <a:latin typeface="Arial"/>
                <a:ea typeface="Arial"/>
                <a:cs typeface="Arial"/>
                <a:sym typeface="Arial"/>
              </a:rPr>
              <a:t> as part of other </a:t>
            </a:r>
            <a:r>
              <a:rPr sz="1000" dirty="0" err="1">
                <a:latin typeface="Arial"/>
                <a:ea typeface="Arial"/>
                <a:cs typeface="Arial"/>
                <a:sym typeface="Arial"/>
              </a:rPr>
              <a:t>programmes</a:t>
            </a:r>
            <a:r>
              <a:rPr sz="1000" dirty="0">
                <a:latin typeface="Arial"/>
                <a:ea typeface="Arial"/>
                <a:cs typeface="Arial"/>
                <a:sym typeface="Arial"/>
              </a:rPr>
              <a:t> were fitted in the MOVE Week, while others were created anew. </a:t>
            </a:r>
          </a:p>
          <a:p>
            <a:pPr lvl="0"/>
            <a:endParaRPr sz="1000" dirty="0">
              <a:latin typeface="Arial"/>
              <a:ea typeface="Arial"/>
              <a:cs typeface="Arial"/>
              <a:sym typeface="Arial"/>
            </a:endParaRPr>
          </a:p>
          <a:p>
            <a:pPr lvl="0"/>
            <a:r>
              <a:rPr sz="1000" dirty="0">
                <a:latin typeface="Arial"/>
                <a:ea typeface="Arial"/>
                <a:cs typeface="Arial"/>
                <a:sym typeface="Arial"/>
              </a:rPr>
              <a:t>We gathered such a big number of partners by contacting them via email .The partners </a:t>
            </a:r>
            <a:r>
              <a:rPr sz="1000" dirty="0" err="1">
                <a:latin typeface="Arial"/>
                <a:ea typeface="Arial"/>
                <a:cs typeface="Arial"/>
                <a:sym typeface="Arial"/>
              </a:rPr>
              <a:t>whodecided</a:t>
            </a:r>
            <a:r>
              <a:rPr sz="1000" dirty="0">
                <a:latin typeface="Arial"/>
                <a:ea typeface="Arial"/>
                <a:cs typeface="Arial"/>
                <a:sym typeface="Arial"/>
              </a:rPr>
              <a:t> to join in were then contacted again several times via email before they were invited to a meeting. The first meeting was </a:t>
            </a:r>
            <a:r>
              <a:rPr sz="1000" dirty="0" err="1">
                <a:latin typeface="Arial"/>
                <a:ea typeface="Arial"/>
                <a:cs typeface="Arial"/>
                <a:sym typeface="Arial"/>
              </a:rPr>
              <a:t>organised</a:t>
            </a:r>
            <a:r>
              <a:rPr sz="1000" dirty="0">
                <a:latin typeface="Arial"/>
                <a:ea typeface="Arial"/>
                <a:cs typeface="Arial"/>
                <a:sym typeface="Arial"/>
              </a:rPr>
              <a:t> before the beginning of the campaign (followed by a press conference), and the second after the end of all activities in order to exchange experiences and discuss the prospect of cooperation the following year. It was there that we agreed to hold the first meeting this year no later than the beginning of May 2014.</a:t>
            </a:r>
          </a:p>
        </p:txBody>
      </p:sp>
      <p:pic>
        <p:nvPicPr>
          <p:cNvPr id="251"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52" name="Shape 252"/>
          <p:cNvSpPr/>
          <p:nvPr/>
        </p:nvSpPr>
        <p:spPr>
          <a:xfrm>
            <a:off x="7638887" y="431827"/>
            <a:ext cx="1404442" cy="506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Renata Kutnjak</a:t>
            </a:r>
          </a:p>
          <a:p>
            <a:pPr lvl="0"/>
            <a:endParaRPr sz="800">
              <a:latin typeface="Arial Bold"/>
              <a:ea typeface="Arial Bold"/>
              <a:cs typeface="Arial Bold"/>
              <a:sym typeface="Arial Bold"/>
            </a:endParaRPr>
          </a:p>
          <a:p>
            <a:pPr lvl="0">
              <a:lnSpc>
                <a:spcPct val="110000"/>
              </a:lnSpc>
            </a:pPr>
            <a:r>
              <a:rPr sz="900" u="sng">
                <a:solidFill>
                  <a:srgbClr val="0000FF"/>
                </a:solidFill>
                <a:uFill>
                  <a:solidFill>
                    <a:srgbClr val="0000FF"/>
                  </a:solidFill>
                </a:uFill>
                <a:latin typeface="Arial Bold"/>
                <a:ea typeface="Arial Bold"/>
                <a:cs typeface="Arial Bold"/>
                <a:sym typeface="Arial Bold"/>
                <a:hlinkClick r:id="rId4"/>
              </a:rPr>
              <a:t>Website</a:t>
            </a:r>
            <a:r>
              <a:rPr sz="900">
                <a:latin typeface="Arial Bold"/>
                <a:ea typeface="Arial Bold"/>
                <a:cs typeface="Arial Bold"/>
                <a:sym typeface="Arial Bold"/>
              </a:rPr>
              <a:t>    </a:t>
            </a:r>
            <a:r>
              <a:rPr sz="900" u="sng">
                <a:solidFill>
                  <a:srgbClr val="0000FF"/>
                </a:solidFill>
                <a:uFill>
                  <a:solidFill>
                    <a:srgbClr val="0000FF"/>
                  </a:solidFill>
                </a:uFill>
                <a:latin typeface="Arial Bold"/>
                <a:ea typeface="Arial Bold"/>
                <a:cs typeface="Arial Bold"/>
                <a:sym typeface="Arial Bold"/>
                <a:hlinkClick r:id="rId5"/>
              </a:rPr>
              <a:t>Facebook</a:t>
            </a:r>
          </a:p>
        </p:txBody>
      </p:sp>
      <p:sp>
        <p:nvSpPr>
          <p:cNvPr id="253" name="Shape 253"/>
          <p:cNvSpPr/>
          <p:nvPr/>
        </p:nvSpPr>
        <p:spPr>
          <a:xfrm>
            <a:off x="6882572" y="2819400"/>
            <a:ext cx="1963399" cy="17235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Ubuntu Light"/>
                <a:cs typeface="Arial" pitchFamily="34" charset="0"/>
                <a:sym typeface="Ubuntu Light"/>
              </a:rPr>
              <a:t>By creating cross-sector partnerships we managed  to encourage cities and municipalities, tourist offices, non-governmental </a:t>
            </a:r>
            <a:r>
              <a:rPr sz="1000" dirty="0" err="1">
                <a:latin typeface="Arial" pitchFamily="34" charset="0"/>
                <a:ea typeface="Ubuntu Light"/>
                <a:cs typeface="Arial" pitchFamily="34" charset="0"/>
                <a:sym typeface="Ubuntu Light"/>
              </a:rPr>
              <a:t>organisations</a:t>
            </a:r>
            <a:r>
              <a:rPr sz="1000" dirty="0">
                <a:latin typeface="Arial" pitchFamily="34" charset="0"/>
                <a:ea typeface="Ubuntu Light"/>
                <a:cs typeface="Arial" pitchFamily="34" charset="0"/>
                <a:sym typeface="Ubuntu Light"/>
              </a:rPr>
              <a:t>, educational institutions, sports associations and a retirement home to participate in the celebration of the European MOVE Week. </a:t>
            </a:r>
          </a:p>
        </p:txBody>
      </p:sp>
      <p:sp>
        <p:nvSpPr>
          <p:cNvPr id="254" name="Shape 254"/>
          <p:cNvSpPr/>
          <p:nvPr/>
        </p:nvSpPr>
        <p:spPr>
          <a:xfrm>
            <a:off x="6526757" y="4798368"/>
            <a:ext cx="2197701"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Ubuntu Light"/>
                <a:cs typeface="Arial" pitchFamily="34" charset="0"/>
                <a:sym typeface="Ubuntu Light"/>
              </a:rPr>
              <a:t>19 partnerships, together they </a:t>
            </a:r>
            <a:r>
              <a:rPr sz="1000" dirty="0" err="1">
                <a:latin typeface="Arial" pitchFamily="34" charset="0"/>
                <a:ea typeface="Ubuntu Light"/>
                <a:cs typeface="Arial" pitchFamily="34" charset="0"/>
                <a:sym typeface="Ubuntu Light"/>
              </a:rPr>
              <a:t>organise</a:t>
            </a:r>
            <a:r>
              <a:rPr sz="1000" dirty="0">
                <a:latin typeface="Arial" pitchFamily="34" charset="0"/>
                <a:ea typeface="Ubuntu Light"/>
                <a:cs typeface="Arial" pitchFamily="34" charset="0"/>
                <a:sym typeface="Ubuntu Light"/>
              </a:rPr>
              <a:t> 34 different sporting and recreational events for people of all ages, with over 2.800 participants and 48 different media publications.</a:t>
            </a:r>
          </a:p>
        </p:txBody>
      </p:sp>
      <p:pic>
        <p:nvPicPr>
          <p:cNvPr id="255" name="pasted-image.pdf"/>
          <p:cNvPicPr/>
          <p:nvPr/>
        </p:nvPicPr>
        <p:blipFill>
          <a:blip r:embed="rId6" cstate="print">
            <a:extLst/>
          </a:blip>
          <a:stretch>
            <a:fillRect/>
          </a:stretch>
        </p:blipFill>
        <p:spPr>
          <a:xfrm>
            <a:off x="7270856" y="438592"/>
            <a:ext cx="226987" cy="227006"/>
          </a:xfrm>
          <a:prstGeom prst="rect">
            <a:avLst/>
          </a:prstGeom>
          <a:ln w="12700">
            <a:miter lim="400000"/>
          </a:ln>
        </p:spPr>
      </p:pic>
      <p:pic>
        <p:nvPicPr>
          <p:cNvPr id="256" name="image32.jpg"/>
          <p:cNvPicPr/>
          <p:nvPr/>
        </p:nvPicPr>
        <p:blipFill>
          <a:blip r:embed="rId7" cstate="print">
            <a:extLst/>
          </a:blip>
          <a:stretch>
            <a:fillRect/>
          </a:stretch>
        </p:blipFill>
        <p:spPr>
          <a:xfrm>
            <a:off x="304800" y="1752600"/>
            <a:ext cx="1963399" cy="14725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287806" y="4892989"/>
            <a:ext cx="5299116" cy="1777243"/>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258" name="Shape 258"/>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59" name="Shape 259"/>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61" name="Shape 261"/>
          <p:cNvSpPr/>
          <p:nvPr/>
        </p:nvSpPr>
        <p:spPr>
          <a:xfrm>
            <a:off x="287806" y="186058"/>
            <a:ext cx="515310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lang="en-US" sz="1400" dirty="0" smtClean="0">
                <a:solidFill>
                  <a:srgbClr val="ED681F"/>
                </a:solidFill>
                <a:latin typeface="Arial" pitchFamily="34" charset="0"/>
                <a:ea typeface="Arial Bold"/>
                <a:cs typeface="Arial" pitchFamily="34" charset="0"/>
                <a:sym typeface="Arial Bold"/>
              </a:rPr>
              <a:t>Partnership – Involve the whole community to activate citizens</a:t>
            </a:r>
            <a:endParaRPr sz="1400" dirty="0">
              <a:solidFill>
                <a:srgbClr val="ED681F"/>
              </a:solidFill>
              <a:latin typeface="Arial" pitchFamily="34" charset="0"/>
              <a:ea typeface="Arial Bold"/>
              <a:cs typeface="Arial" pitchFamily="34" charset="0"/>
              <a:sym typeface="Arial Bold"/>
            </a:endParaRPr>
          </a:p>
        </p:txBody>
      </p:sp>
      <p:sp>
        <p:nvSpPr>
          <p:cNvPr id="262" name="Shape 262"/>
          <p:cNvSpPr/>
          <p:nvPr/>
        </p:nvSpPr>
        <p:spPr>
          <a:xfrm>
            <a:off x="287806" y="914400"/>
            <a:ext cx="633583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US" sz="1600" dirty="0" smtClean="0">
                <a:latin typeface="Arial Bold"/>
                <a:ea typeface="Arial Bold"/>
                <a:cs typeface="Arial Bold"/>
                <a:sym typeface="Arial Bold"/>
              </a:rPr>
              <a:t>MOVE WEEK FLJÓTSDALSHÉRAÐ – ICELAND</a:t>
            </a: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err="1">
                <a:latin typeface="Arial" pitchFamily="34" charset="0"/>
                <a:ea typeface="Arial Bold"/>
                <a:cs typeface="Arial" pitchFamily="34" charset="0"/>
                <a:sym typeface="Arial Bold"/>
              </a:rPr>
              <a:t>Fljótsdalshérað</a:t>
            </a:r>
            <a:r>
              <a:rPr sz="1200" dirty="0">
                <a:latin typeface="Arial" pitchFamily="34" charset="0"/>
                <a:ea typeface="Arial Bold"/>
                <a:cs typeface="Arial" pitchFamily="34" charset="0"/>
                <a:sym typeface="Arial Bold"/>
              </a:rPr>
              <a:t> and </a:t>
            </a:r>
            <a:r>
              <a:rPr sz="1200" dirty="0" err="1">
                <a:latin typeface="Arial" pitchFamily="34" charset="0"/>
                <a:ea typeface="Arial Bold"/>
                <a:cs typeface="Arial" pitchFamily="34" charset="0"/>
                <a:sym typeface="Arial Bold"/>
              </a:rPr>
              <a:t>Höttur</a:t>
            </a:r>
            <a:r>
              <a:rPr sz="1200" dirty="0">
                <a:latin typeface="Arial" pitchFamily="34" charset="0"/>
                <a:ea typeface="Arial Bold"/>
                <a:cs typeface="Arial" pitchFamily="34" charset="0"/>
                <a:sym typeface="Arial Bold"/>
              </a:rPr>
              <a:t>, supported by UÍA</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€ 2000 (mostly spent on PR materials)</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1.700 people of all ages over a number of days</a:t>
            </a:r>
          </a:p>
        </p:txBody>
      </p:sp>
      <p:sp>
        <p:nvSpPr>
          <p:cNvPr id="263" name="Shape 263"/>
          <p:cNvSpPr/>
          <p:nvPr/>
        </p:nvSpPr>
        <p:spPr>
          <a:xfrm>
            <a:off x="381000" y="4986446"/>
            <a:ext cx="5153108" cy="160300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We have the luxury of being just 4.000 in all (+2.000 in the town) and therefore the communication channels are very short. The sports club is highly involved in the daily life of the inhabitants, therefore it is a </a:t>
            </a:r>
            <a:r>
              <a:rPr sz="1000" dirty="0" err="1">
                <a:latin typeface="Arial" pitchFamily="34" charset="0"/>
                <a:ea typeface="Arial Bold"/>
                <a:cs typeface="Arial" pitchFamily="34" charset="0"/>
                <a:sym typeface="Arial Bold"/>
              </a:rPr>
              <a:t>reconised</a:t>
            </a:r>
            <a:r>
              <a:rPr sz="1000" dirty="0">
                <a:latin typeface="Arial" pitchFamily="34" charset="0"/>
                <a:ea typeface="Arial Bold"/>
                <a:cs typeface="Arial" pitchFamily="34" charset="0"/>
                <a:sym typeface="Arial Bold"/>
              </a:rPr>
              <a:t> and valued brand. The formal involvement of the municipality increased our </a:t>
            </a:r>
            <a:r>
              <a:rPr sz="1000" dirty="0" err="1">
                <a:latin typeface="Arial" pitchFamily="34" charset="0"/>
                <a:ea typeface="Arial Bold"/>
                <a:cs typeface="Arial" pitchFamily="34" charset="0"/>
                <a:sym typeface="Arial Bold"/>
              </a:rPr>
              <a:t>credability</a:t>
            </a:r>
            <a:r>
              <a:rPr sz="1000" dirty="0">
                <a:latin typeface="Arial" pitchFamily="34" charset="0"/>
                <a:ea typeface="Arial Bold"/>
                <a:cs typeface="Arial" pitchFamily="34" charset="0"/>
                <a:sym typeface="Arial Bold"/>
              </a:rPr>
              <a:t>.</a:t>
            </a:r>
          </a:p>
          <a:p>
            <a:pPr lvl="0"/>
            <a:r>
              <a:rPr sz="1000" dirty="0">
                <a:latin typeface="Arial" pitchFamily="34" charset="0"/>
                <a:ea typeface="Arial Bold"/>
                <a:cs typeface="Arial" pitchFamily="34" charset="0"/>
                <a:sym typeface="Arial Bold"/>
              </a:rPr>
              <a:t>The best advice we can give is to </a:t>
            </a:r>
            <a:r>
              <a:rPr sz="1000" dirty="0" err="1">
                <a:latin typeface="Arial" pitchFamily="34" charset="0"/>
                <a:ea typeface="Arial Bold"/>
                <a:cs typeface="Arial" pitchFamily="34" charset="0"/>
                <a:sym typeface="Arial Bold"/>
              </a:rPr>
              <a:t>enourage</a:t>
            </a:r>
            <a:r>
              <a:rPr sz="1000" dirty="0">
                <a:latin typeface="Arial" pitchFamily="34" charset="0"/>
                <a:ea typeface="Arial Bold"/>
                <a:cs typeface="Arial" pitchFamily="34" charset="0"/>
                <a:sym typeface="Arial Bold"/>
              </a:rPr>
              <a:t> people to form personal relationships. Don‘t hesitate to contact shop owners, managers etc. The worst thing you can get is a ‘no’. Also explain why they should be involved. Do they get extra business? How will the participation increase their image? (in our case we used the opportunity to bolster the image of the municipality).</a:t>
            </a:r>
          </a:p>
        </p:txBody>
      </p:sp>
      <p:sp>
        <p:nvSpPr>
          <p:cNvPr id="264" name="Shape 264"/>
          <p:cNvSpPr/>
          <p:nvPr/>
        </p:nvSpPr>
        <p:spPr>
          <a:xfrm>
            <a:off x="7335614" y="1954589"/>
            <a:ext cx="1617935"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UÍA focused on helping non-movers find their MOVE by creating diverse activities</a:t>
            </a:r>
          </a:p>
        </p:txBody>
      </p:sp>
      <p:sp>
        <p:nvSpPr>
          <p:cNvPr id="265" name="Shape 265"/>
          <p:cNvSpPr/>
          <p:nvPr/>
        </p:nvSpPr>
        <p:spPr>
          <a:xfrm>
            <a:off x="287806" y="3200400"/>
            <a:ext cx="5582928" cy="161582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dirty="0">
                <a:latin typeface="Arial" pitchFamily="34" charset="0"/>
                <a:ea typeface="Arial Bold"/>
                <a:cs typeface="Arial" pitchFamily="34" charset="0"/>
                <a:sym typeface="Arial Bold"/>
              </a:rPr>
              <a:t>UÍA focus on helping non-movers find their MOVE by making diverse activities available. Their work brings together partners to offer a range of events in the municipality during MOVE Week. The common branding of MOVE Week for all the events will be used to spread the message community  wide and create media attention. </a:t>
            </a:r>
          </a:p>
          <a:p>
            <a:pPr lvl="0"/>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We had our first meeting in February/March with UMFÍ. We kept in touch via e-mail and met 1-2 times over the next months. The </a:t>
            </a:r>
            <a:r>
              <a:rPr sz="1050" dirty="0" err="1">
                <a:latin typeface="Arial" pitchFamily="34" charset="0"/>
                <a:ea typeface="Arial Bold"/>
                <a:cs typeface="Arial" pitchFamily="34" charset="0"/>
                <a:sym typeface="Arial Bold"/>
              </a:rPr>
              <a:t>organisation</a:t>
            </a:r>
            <a:r>
              <a:rPr sz="1050" dirty="0">
                <a:latin typeface="Arial" pitchFamily="34" charset="0"/>
                <a:ea typeface="Arial Bold"/>
                <a:cs typeface="Arial" pitchFamily="34" charset="0"/>
                <a:sym typeface="Arial Bold"/>
              </a:rPr>
              <a:t> began for real in late August/early September. The municipality and the sports club divided the corporations, institutions and sports leaders between them. They began with e-mail, then followed up with phone calls and personal visits. We had people joining in until the last minute.</a:t>
            </a:r>
          </a:p>
        </p:txBody>
      </p:sp>
      <p:pic>
        <p:nvPicPr>
          <p:cNvPr id="266"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67" name="Shape 267"/>
          <p:cNvSpPr/>
          <p:nvPr/>
        </p:nvSpPr>
        <p:spPr>
          <a:xfrm>
            <a:off x="7536359" y="431827"/>
            <a:ext cx="1506970" cy="4814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100">
                <a:solidFill>
                  <a:srgbClr val="FFFFFF"/>
                </a:solidFill>
                <a:latin typeface="Arial Bold"/>
                <a:ea typeface="Arial Bold"/>
                <a:cs typeface="Arial Bold"/>
                <a:sym typeface="Arial Bold"/>
              </a:rPr>
              <a:t>Gunner  Gunnarsson </a:t>
            </a:r>
            <a:endParaRPr sz="800">
              <a:solidFill>
                <a:srgbClr val="FFFFFF"/>
              </a:solidFill>
              <a:latin typeface="Arial Bold"/>
              <a:ea typeface="Arial Bold"/>
              <a:cs typeface="Arial Bold"/>
              <a:sym typeface="Arial Bold"/>
            </a:endParaRPr>
          </a:p>
          <a:p>
            <a:pPr lvl="0"/>
            <a:endParaRPr sz="800">
              <a:latin typeface="Arial Bold"/>
              <a:ea typeface="Arial Bold"/>
              <a:cs typeface="Arial Bold"/>
              <a:sym typeface="Arial Bold"/>
            </a:endParaRPr>
          </a:p>
          <a:p>
            <a:pPr lvl="0"/>
            <a:r>
              <a:rPr sz="900">
                <a:latin typeface="Arial Bold"/>
                <a:ea typeface="Arial Bold"/>
                <a:cs typeface="Arial Bold"/>
                <a:sym typeface="Arial Bold"/>
                <a:hlinkClick r:id="rId4"/>
              </a:rPr>
              <a:t>Email</a:t>
            </a:r>
            <a:r>
              <a:rPr sz="900">
                <a:latin typeface="Arial Bold"/>
                <a:ea typeface="Arial Bold"/>
                <a:cs typeface="Arial Bold"/>
                <a:sym typeface="Arial Bold"/>
              </a:rPr>
              <a:t>       </a:t>
            </a:r>
            <a:r>
              <a:rPr sz="900">
                <a:latin typeface="Arial Bold"/>
                <a:ea typeface="Arial Bold"/>
                <a:cs typeface="Arial Bold"/>
                <a:sym typeface="Arial Bold"/>
                <a:hlinkClick r:id="rId5"/>
              </a:rPr>
              <a:t>Email office</a:t>
            </a:r>
          </a:p>
        </p:txBody>
      </p:sp>
      <p:sp>
        <p:nvSpPr>
          <p:cNvPr id="268" name="Shape 268"/>
          <p:cNvSpPr/>
          <p:nvPr/>
        </p:nvSpPr>
        <p:spPr>
          <a:xfrm>
            <a:off x="6882572" y="3027228"/>
            <a:ext cx="1963399" cy="823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Bringing together all kind of </a:t>
            </a:r>
            <a:r>
              <a:rPr sz="1000" dirty="0" err="1">
                <a:latin typeface="Arial" pitchFamily="34" charset="0"/>
                <a:ea typeface="Arial Bold"/>
                <a:cs typeface="Arial" pitchFamily="34" charset="0"/>
                <a:sym typeface="Arial Bold"/>
              </a:rPr>
              <a:t>organisations</a:t>
            </a:r>
            <a:r>
              <a:rPr sz="1000" dirty="0">
                <a:latin typeface="Arial" pitchFamily="34" charset="0"/>
                <a:ea typeface="Arial Bold"/>
                <a:cs typeface="Arial" pitchFamily="34" charset="0"/>
                <a:sym typeface="Arial Bold"/>
              </a:rPr>
              <a:t> from the community, from the local sports clubs to the local supermarket.</a:t>
            </a:r>
          </a:p>
        </p:txBody>
      </p:sp>
      <p:sp>
        <p:nvSpPr>
          <p:cNvPr id="269" name="Shape 269"/>
          <p:cNvSpPr/>
          <p:nvPr/>
        </p:nvSpPr>
        <p:spPr>
          <a:xfrm>
            <a:off x="6526757" y="4163368"/>
            <a:ext cx="2197701"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Arial Bold"/>
                <a:cs typeface="Arial" pitchFamily="34" charset="0"/>
                <a:sym typeface="Arial Bold"/>
              </a:rPr>
              <a:t>35 + open activities mostly with the </a:t>
            </a:r>
            <a:r>
              <a:rPr sz="1000" dirty="0" err="1">
                <a:latin typeface="Arial" pitchFamily="34" charset="0"/>
                <a:ea typeface="Arial Bold"/>
                <a:cs typeface="Arial" pitchFamily="34" charset="0"/>
                <a:sym typeface="Arial Bold"/>
              </a:rPr>
              <a:t>Höttur</a:t>
            </a:r>
            <a:r>
              <a:rPr sz="1000" dirty="0">
                <a:latin typeface="Arial" pitchFamily="34" charset="0"/>
                <a:ea typeface="Arial Bold"/>
                <a:cs typeface="Arial" pitchFamily="34" charset="0"/>
                <a:sym typeface="Arial Bold"/>
              </a:rPr>
              <a:t> sports club. </a:t>
            </a:r>
            <a:r>
              <a:rPr sz="1000" dirty="0" err="1">
                <a:latin typeface="Arial" pitchFamily="34" charset="0"/>
                <a:ea typeface="Arial Bold"/>
                <a:cs typeface="Arial" pitchFamily="34" charset="0"/>
                <a:sym typeface="Arial Bold"/>
              </a:rPr>
              <a:t>Aroubnd</a:t>
            </a:r>
            <a:r>
              <a:rPr sz="1000" dirty="0">
                <a:latin typeface="Arial" pitchFamily="34" charset="0"/>
                <a:ea typeface="Arial Bold"/>
                <a:cs typeface="Arial" pitchFamily="34" charset="0"/>
                <a:sym typeface="Arial Bold"/>
              </a:rPr>
              <a:t> 100 people were responsible for overseeing the events.</a:t>
            </a:r>
          </a:p>
        </p:txBody>
      </p:sp>
      <p:pic>
        <p:nvPicPr>
          <p:cNvPr id="270" name="pasted-image.pdf"/>
          <p:cNvPicPr/>
          <p:nvPr/>
        </p:nvPicPr>
        <p:blipFill>
          <a:blip r:embed="rId6" cstate="print">
            <a:extLst/>
          </a:blip>
          <a:stretch>
            <a:fillRect/>
          </a:stretch>
        </p:blipFill>
        <p:spPr>
          <a:xfrm>
            <a:off x="7270856" y="438592"/>
            <a:ext cx="226987" cy="227006"/>
          </a:xfrm>
          <a:prstGeom prst="rect">
            <a:avLst/>
          </a:prstGeom>
          <a:ln w="12700">
            <a:miter lim="400000"/>
          </a:ln>
        </p:spPr>
      </p:pic>
      <p:pic>
        <p:nvPicPr>
          <p:cNvPr id="271" name="image33.jpg" descr="https://fbcdn-sphotos-c-a.akamaihd.net/hphotos-ak-frc3/t1.0-9/1379767_395002720626933_1403683059_n.jpg"/>
          <p:cNvPicPr/>
          <p:nvPr/>
        </p:nvPicPr>
        <p:blipFill>
          <a:blip r:embed="rId7" cstate="print">
            <a:extLst/>
          </a:blip>
          <a:srcRect t="19736"/>
          <a:stretch>
            <a:fillRect/>
          </a:stretch>
        </p:blipFill>
        <p:spPr>
          <a:xfrm>
            <a:off x="287806" y="1905000"/>
            <a:ext cx="2185773" cy="116227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287806" y="5986946"/>
            <a:ext cx="5299116" cy="642454"/>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273" name="Shape 273"/>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74" name="Shape 274"/>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76" name="Shape 276"/>
          <p:cNvSpPr/>
          <p:nvPr/>
        </p:nvSpPr>
        <p:spPr>
          <a:xfrm>
            <a:off x="287806" y="186058"/>
            <a:ext cx="515310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D681F"/>
                </a:solidFill>
                <a:latin typeface="Arial" pitchFamily="34" charset="0"/>
                <a:ea typeface="Arial Bold"/>
                <a:cs typeface="Arial" pitchFamily="34" charset="0"/>
                <a:sym typeface="Arial Bold"/>
              </a:rPr>
              <a:t>Promotion of cycling tourism and infrastructure</a:t>
            </a:r>
          </a:p>
        </p:txBody>
      </p:sp>
      <p:sp>
        <p:nvSpPr>
          <p:cNvPr id="277" name="Shape 277"/>
          <p:cNvSpPr/>
          <p:nvPr/>
        </p:nvSpPr>
        <p:spPr>
          <a:xfrm>
            <a:off x="287806" y="914400"/>
            <a:ext cx="633583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spcBef>
                <a:spcPts val="300"/>
              </a:spcBef>
            </a:pPr>
            <a:r>
              <a:rPr lang="en-US" sz="1600" dirty="0" smtClean="0">
                <a:latin typeface="Arial Bold"/>
                <a:ea typeface="Arial Bold"/>
                <a:cs typeface="Arial Bold"/>
                <a:sym typeface="Arial Bold"/>
              </a:rPr>
              <a:t>“LIFE WITH CYCLING IN CHORUH VALLEY” – TURKEY</a:t>
            </a:r>
            <a:endParaRPr lang="en-US" sz="1600" dirty="0" smtClean="0">
              <a:solidFill>
                <a:srgbClr val="FFFFFF"/>
              </a:solidFill>
              <a:latin typeface="Arial Bold"/>
              <a:ea typeface="Arial Bold"/>
              <a:cs typeface="Arial Bold"/>
              <a:sym typeface="Arial Bold"/>
            </a:endParaRP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err="1">
                <a:latin typeface="Arial" pitchFamily="34" charset="0"/>
                <a:ea typeface="Arial Bold"/>
                <a:cs typeface="Arial" pitchFamily="34" charset="0"/>
                <a:sym typeface="Arial Bold"/>
              </a:rPr>
              <a:t>Caglayan</a:t>
            </a:r>
            <a:r>
              <a:rPr sz="1200" dirty="0">
                <a:latin typeface="Arial" pitchFamily="34" charset="0"/>
                <a:ea typeface="Arial Bold"/>
                <a:cs typeface="Arial" pitchFamily="34" charset="0"/>
                <a:sym typeface="Arial Bold"/>
              </a:rPr>
              <a:t> Science, Culture and Art Association</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€ 1.000</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100 people on bikes and hundreds of passers by</a:t>
            </a:r>
          </a:p>
        </p:txBody>
      </p:sp>
      <p:sp>
        <p:nvSpPr>
          <p:cNvPr id="278" name="Shape 278"/>
          <p:cNvSpPr/>
          <p:nvPr/>
        </p:nvSpPr>
        <p:spPr>
          <a:xfrm>
            <a:off x="404949" y="6126178"/>
            <a:ext cx="5153108" cy="3718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Be enthusiastic and pass your energy on to others.</a:t>
            </a:r>
          </a:p>
        </p:txBody>
      </p:sp>
      <p:sp>
        <p:nvSpPr>
          <p:cNvPr id="279" name="Shape 279"/>
          <p:cNvSpPr/>
          <p:nvPr/>
        </p:nvSpPr>
        <p:spPr>
          <a:xfrm>
            <a:off x="7335614" y="1954589"/>
            <a:ext cx="1617935" cy="8002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Ubuntu Light"/>
                <a:cs typeface="Arial" pitchFamily="34" charset="0"/>
                <a:sym typeface="Ubuntu Light"/>
              </a:rPr>
              <a:t>Open door local cycling event to promote the </a:t>
            </a:r>
            <a:r>
              <a:rPr sz="1000" dirty="0" err="1">
                <a:latin typeface="Arial" pitchFamily="34" charset="0"/>
                <a:ea typeface="Ubuntu Light"/>
                <a:cs typeface="Arial" pitchFamily="34" charset="0"/>
                <a:sym typeface="Ubuntu Light"/>
              </a:rPr>
              <a:t>Choruh</a:t>
            </a:r>
            <a:r>
              <a:rPr sz="1000" dirty="0">
                <a:latin typeface="Arial" pitchFamily="34" charset="0"/>
                <a:ea typeface="Ubuntu Light"/>
                <a:cs typeface="Arial" pitchFamily="34" charset="0"/>
                <a:sym typeface="Ubuntu Light"/>
              </a:rPr>
              <a:t> Valley in the north-eastern region of Turkey.</a:t>
            </a:r>
          </a:p>
        </p:txBody>
      </p:sp>
      <p:sp>
        <p:nvSpPr>
          <p:cNvPr id="280" name="Shape 280"/>
          <p:cNvSpPr/>
          <p:nvPr/>
        </p:nvSpPr>
        <p:spPr>
          <a:xfrm>
            <a:off x="287806" y="3429000"/>
            <a:ext cx="5582928" cy="242374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dirty="0">
                <a:latin typeface="Arial" pitchFamily="34" charset="0"/>
                <a:ea typeface="Arial Bold"/>
                <a:cs typeface="Arial" pitchFamily="34" charset="0"/>
                <a:sym typeface="Arial Bold"/>
              </a:rPr>
              <a:t>The event was about creating awareness that cycling has got a lot to offer cities in terms of better standards of living. We, along with the municipality of </a:t>
            </a:r>
            <a:r>
              <a:rPr sz="1050" dirty="0" err="1">
                <a:latin typeface="Arial" pitchFamily="34" charset="0"/>
                <a:ea typeface="Arial Bold"/>
                <a:cs typeface="Arial" pitchFamily="34" charset="0"/>
                <a:sym typeface="Arial Bold"/>
              </a:rPr>
              <a:t>Bodrum</a:t>
            </a:r>
            <a:r>
              <a:rPr sz="1050" dirty="0">
                <a:latin typeface="Arial" pitchFamily="34" charset="0"/>
                <a:ea typeface="Arial Bold"/>
                <a:cs typeface="Arial" pitchFamily="34" charset="0"/>
                <a:sym typeface="Arial Bold"/>
              </a:rPr>
              <a:t>, </a:t>
            </a:r>
            <a:r>
              <a:rPr sz="1050" dirty="0" err="1">
                <a:latin typeface="Arial" pitchFamily="34" charset="0"/>
                <a:ea typeface="Arial Bold"/>
                <a:cs typeface="Arial" pitchFamily="34" charset="0"/>
                <a:sym typeface="Arial Bold"/>
              </a:rPr>
              <a:t>organised</a:t>
            </a:r>
            <a:r>
              <a:rPr sz="1050" dirty="0">
                <a:latin typeface="Arial" pitchFamily="34" charset="0"/>
                <a:ea typeface="Arial Bold"/>
                <a:cs typeface="Arial" pitchFamily="34" charset="0"/>
                <a:sym typeface="Arial Bold"/>
              </a:rPr>
              <a:t> a rock concert performed by a local rock group which attracted hundreds of people at the main square in the city </a:t>
            </a:r>
            <a:r>
              <a:rPr sz="1050" dirty="0" err="1">
                <a:latin typeface="Arial" pitchFamily="34" charset="0"/>
                <a:ea typeface="Arial Bold"/>
                <a:cs typeface="Arial" pitchFamily="34" charset="0"/>
                <a:sym typeface="Arial Bold"/>
              </a:rPr>
              <a:t>centre</a:t>
            </a:r>
            <a:r>
              <a:rPr sz="1050" dirty="0">
                <a:latin typeface="Arial" pitchFamily="34" charset="0"/>
                <a:ea typeface="Arial Bold"/>
                <a:cs typeface="Arial" pitchFamily="34" charset="0"/>
                <a:sym typeface="Arial Bold"/>
              </a:rPr>
              <a:t>. Following the concert  we </a:t>
            </a:r>
            <a:r>
              <a:rPr sz="1050" dirty="0" err="1">
                <a:latin typeface="Arial" pitchFamily="34" charset="0"/>
                <a:ea typeface="Arial Bold"/>
                <a:cs typeface="Arial" pitchFamily="34" charset="0"/>
                <a:sym typeface="Arial Bold"/>
              </a:rPr>
              <a:t>organised</a:t>
            </a:r>
            <a:r>
              <a:rPr sz="1050" dirty="0">
                <a:latin typeface="Arial" pitchFamily="34" charset="0"/>
                <a:ea typeface="Arial Bold"/>
                <a:cs typeface="Arial" pitchFamily="34" charset="0"/>
                <a:sym typeface="Arial Bold"/>
              </a:rPr>
              <a:t> a city ride which attracted many other locals and guests visiting the city.</a:t>
            </a:r>
          </a:p>
          <a:p>
            <a:pPr lvl="0"/>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The most important achievement with this event is that there had been a very small group of cyclists in the town who had not been able to get </a:t>
            </a:r>
            <a:r>
              <a:rPr sz="1050" dirty="0" err="1">
                <a:latin typeface="Arial" pitchFamily="34" charset="0"/>
                <a:ea typeface="Arial Bold"/>
                <a:cs typeface="Arial" pitchFamily="34" charset="0"/>
                <a:sym typeface="Arial Bold"/>
              </a:rPr>
              <a:t>organised</a:t>
            </a:r>
            <a:r>
              <a:rPr sz="1050" dirty="0">
                <a:latin typeface="Arial" pitchFamily="34" charset="0"/>
                <a:ea typeface="Arial Bold"/>
                <a:cs typeface="Arial" pitchFamily="34" charset="0"/>
                <a:sym typeface="Arial Bold"/>
              </a:rPr>
              <a:t> until this event. This event has sparked a fire and now the community is growing to become a registered association. No one can stop them now. They </a:t>
            </a:r>
            <a:r>
              <a:rPr sz="1050" dirty="0" err="1">
                <a:latin typeface="Arial" pitchFamily="34" charset="0"/>
                <a:ea typeface="Arial Bold"/>
                <a:cs typeface="Arial" pitchFamily="34" charset="0"/>
                <a:sym typeface="Arial Bold"/>
              </a:rPr>
              <a:t>organise</a:t>
            </a:r>
            <a:r>
              <a:rPr sz="1050" dirty="0">
                <a:latin typeface="Arial" pitchFamily="34" charset="0"/>
                <a:ea typeface="Arial Bold"/>
                <a:cs typeface="Arial" pitchFamily="34" charset="0"/>
                <a:sym typeface="Arial Bold"/>
              </a:rPr>
              <a:t> weekend tours, instructional sessions, etc.</a:t>
            </a:r>
          </a:p>
          <a:p>
            <a:pPr lvl="0"/>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The Municipality of </a:t>
            </a:r>
            <a:r>
              <a:rPr sz="1050" dirty="0" err="1">
                <a:latin typeface="Arial" pitchFamily="34" charset="0"/>
                <a:ea typeface="Arial Bold"/>
                <a:cs typeface="Arial" pitchFamily="34" charset="0"/>
                <a:sym typeface="Arial Bold"/>
              </a:rPr>
              <a:t>Bodrum</a:t>
            </a:r>
            <a:r>
              <a:rPr sz="1050" dirty="0">
                <a:latin typeface="Arial" pitchFamily="34" charset="0"/>
                <a:ea typeface="Arial Bold"/>
                <a:cs typeface="Arial" pitchFamily="34" charset="0"/>
                <a:sym typeface="Arial Bold"/>
              </a:rPr>
              <a:t>, as partner, prepared posters for billboards, announced a press release and invited locals through the live announcement sound system right before the day and during the day of the event. The news was spread around the media and took place on TRT (Turkish national TV) .</a:t>
            </a:r>
          </a:p>
        </p:txBody>
      </p:sp>
      <p:pic>
        <p:nvPicPr>
          <p:cNvPr id="281"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82" name="Shape 282"/>
          <p:cNvSpPr/>
          <p:nvPr/>
        </p:nvSpPr>
        <p:spPr>
          <a:xfrm>
            <a:off x="7638888" y="431827"/>
            <a:ext cx="1404441" cy="506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Adnan Cangir  </a:t>
            </a:r>
            <a:endParaRPr sz="1000" b="1">
              <a:solidFill>
                <a:srgbClr val="FFFFFF"/>
              </a:solidFill>
              <a:latin typeface="Arial"/>
              <a:ea typeface="Arial"/>
              <a:cs typeface="Arial"/>
              <a:sym typeface="Arial"/>
            </a:endParaRPr>
          </a:p>
          <a:p>
            <a:pPr lvl="0"/>
            <a:endParaRPr sz="800">
              <a:latin typeface="Arial Bold"/>
              <a:ea typeface="Arial Bold"/>
              <a:cs typeface="Arial Bold"/>
              <a:sym typeface="Arial Bold"/>
            </a:endParaRPr>
          </a:p>
          <a:p>
            <a:pPr lvl="0"/>
            <a:r>
              <a:rPr sz="900" b="1">
                <a:latin typeface="Arial"/>
                <a:ea typeface="Arial"/>
                <a:cs typeface="Arial"/>
                <a:sym typeface="Arial"/>
                <a:hlinkClick r:id="rId4"/>
              </a:rPr>
              <a:t>Email</a:t>
            </a:r>
            <a:r>
              <a:rPr sz="900" b="1">
                <a:latin typeface="Arial"/>
                <a:ea typeface="Arial"/>
                <a:cs typeface="Arial"/>
                <a:sym typeface="Arial"/>
              </a:rPr>
              <a:t>    </a:t>
            </a:r>
            <a:r>
              <a:rPr sz="900" b="1">
                <a:latin typeface="Arial"/>
                <a:ea typeface="Arial"/>
                <a:cs typeface="Arial"/>
                <a:sym typeface="Arial"/>
                <a:hlinkClick r:id="rId5"/>
              </a:rPr>
              <a:t>Video</a:t>
            </a:r>
          </a:p>
        </p:txBody>
      </p:sp>
      <p:sp>
        <p:nvSpPr>
          <p:cNvPr id="283" name="Shape 283"/>
          <p:cNvSpPr/>
          <p:nvPr/>
        </p:nvSpPr>
        <p:spPr>
          <a:xfrm>
            <a:off x="6882572" y="3027228"/>
            <a:ext cx="1963399" cy="8002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Ubuntu Light"/>
                <a:cs typeface="Arial" pitchFamily="34" charset="0"/>
                <a:sym typeface="Ubuntu Light"/>
              </a:rPr>
              <a:t>Connecting the bicycle city ride with a big local event which attracted many other locals and guests visiting the city.</a:t>
            </a:r>
          </a:p>
        </p:txBody>
      </p:sp>
      <p:sp>
        <p:nvSpPr>
          <p:cNvPr id="284" name="Shape 284"/>
          <p:cNvSpPr/>
          <p:nvPr/>
        </p:nvSpPr>
        <p:spPr>
          <a:xfrm>
            <a:off x="6526757" y="4163368"/>
            <a:ext cx="2197701" cy="8002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Ubuntu Light"/>
                <a:cs typeface="Arial" pitchFamily="34" charset="0"/>
                <a:sym typeface="Ubuntu Light"/>
              </a:rPr>
              <a:t>About 20 volunteers including 6 ENVERCEVKO members, a rock band and the other municipality staff. About 100 cyclists as participants.</a:t>
            </a:r>
          </a:p>
        </p:txBody>
      </p:sp>
      <p:pic>
        <p:nvPicPr>
          <p:cNvPr id="285" name="pasted-image.pdf"/>
          <p:cNvPicPr/>
          <p:nvPr/>
        </p:nvPicPr>
        <p:blipFill>
          <a:blip r:embed="rId6" cstate="print">
            <a:extLst/>
          </a:blip>
          <a:stretch>
            <a:fillRect/>
          </a:stretch>
        </p:blipFill>
        <p:spPr>
          <a:xfrm>
            <a:off x="7270856" y="438592"/>
            <a:ext cx="226987" cy="227006"/>
          </a:xfrm>
          <a:prstGeom prst="rect">
            <a:avLst/>
          </a:prstGeom>
          <a:ln w="12700">
            <a:miter lim="400000"/>
          </a:ln>
        </p:spPr>
      </p:pic>
      <p:pic>
        <p:nvPicPr>
          <p:cNvPr id="286" name="image34.jpg" descr="cycling turkey4"/>
          <p:cNvPicPr/>
          <p:nvPr/>
        </p:nvPicPr>
        <p:blipFill>
          <a:blip r:embed="rId7" cstate="print">
            <a:extLst/>
          </a:blip>
          <a:srcRect l="6545"/>
          <a:stretch>
            <a:fillRect/>
          </a:stretch>
        </p:blipFill>
        <p:spPr>
          <a:xfrm>
            <a:off x="287806" y="1905000"/>
            <a:ext cx="2018929" cy="143366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p:nvPr/>
        </p:nvSpPr>
        <p:spPr>
          <a:xfrm>
            <a:off x="287806" y="5986946"/>
            <a:ext cx="5299116" cy="642454"/>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endParaRPr lang="en-US" sz="1000" dirty="0" smtClean="0">
              <a:latin typeface="Arial" pitchFamily="34" charset="0"/>
              <a:cs typeface="Arial" pitchFamily="34" charset="0"/>
            </a:endParaRPr>
          </a:p>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Sign </a:t>
            </a:r>
            <a:r>
              <a:rPr lang="en-US" sz="1000" dirty="0" smtClean="0">
                <a:latin typeface="Arial" pitchFamily="34" charset="0"/>
                <a:cs typeface="Arial" pitchFamily="34" charset="0"/>
              </a:rPr>
              <a:t>up to our global petition and bring the global burden of CVD to the attention of world </a:t>
            </a:r>
            <a:r>
              <a:rPr lang="en-US" sz="1000" dirty="0" smtClean="0">
                <a:latin typeface="Arial" pitchFamily="34" charset="0"/>
                <a:cs typeface="Arial" pitchFamily="34" charset="0"/>
              </a:rPr>
              <a:t>leaders. GO </a:t>
            </a:r>
            <a:r>
              <a:rPr lang="en-US" sz="1000" dirty="0" smtClean="0">
                <a:latin typeface="Arial" pitchFamily="34" charset="0"/>
                <a:cs typeface="Arial" pitchFamily="34" charset="0"/>
              </a:rPr>
              <a:t>TO WWW.WORLDHEART.ORG/</a:t>
            </a:r>
          </a:p>
          <a:p>
            <a:pPr lvl="0"/>
            <a:endParaRPr dirty="0"/>
          </a:p>
        </p:txBody>
      </p:sp>
      <p:sp>
        <p:nvSpPr>
          <p:cNvPr id="273" name="Shape 273"/>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274" name="Shape 274"/>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276" name="Shape 276"/>
          <p:cNvSpPr/>
          <p:nvPr/>
        </p:nvSpPr>
        <p:spPr>
          <a:xfrm>
            <a:off x="287806" y="186058"/>
            <a:ext cx="5153108" cy="29084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smtClean="0">
                <a:solidFill>
                  <a:srgbClr val="EF6800"/>
                </a:solidFill>
                <a:latin typeface="Arial Bold"/>
                <a:ea typeface="Arial Bold"/>
                <a:cs typeface="Arial Bold"/>
                <a:sym typeface="Arial Bold"/>
              </a:rPr>
              <a:t>INSPIRATION</a:t>
            </a:r>
            <a:endParaRPr sz="2100" dirty="0">
              <a:solidFill>
                <a:srgbClr val="EF6800"/>
              </a:solidFill>
              <a:latin typeface="Arial Bold"/>
              <a:ea typeface="Arial Bold"/>
              <a:cs typeface="Arial Bold"/>
              <a:sym typeface="Arial Bold"/>
            </a:endParaRPr>
          </a:p>
        </p:txBody>
      </p:sp>
      <p:sp>
        <p:nvSpPr>
          <p:cNvPr id="277" name="Shape 277"/>
          <p:cNvSpPr/>
          <p:nvPr/>
        </p:nvSpPr>
        <p:spPr>
          <a:xfrm>
            <a:off x="304800" y="914400"/>
            <a:ext cx="6335831" cy="10874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spcBef>
                <a:spcPts val="300"/>
              </a:spcBef>
            </a:pPr>
            <a:r>
              <a:rPr lang="en-US" sz="1600" dirty="0" smtClean="0"/>
              <a:t>World </a:t>
            </a:r>
            <a:r>
              <a:rPr lang="en-US" sz="1600" dirty="0" smtClean="0"/>
              <a:t>Heart Day 2014 </a:t>
            </a:r>
            <a:r>
              <a:rPr lang="en-US" sz="1600" dirty="0" smtClean="0"/>
              <a:t>- </a:t>
            </a:r>
            <a:r>
              <a:rPr lang="en-US" sz="1200" dirty="0" smtClean="0"/>
              <a:t>29th September</a:t>
            </a:r>
          </a:p>
          <a:p>
            <a:pPr lvl="0">
              <a:spcBef>
                <a:spcPts val="500"/>
              </a:spcBef>
            </a:pPr>
            <a:r>
              <a:rPr lang="en-US" sz="1200" dirty="0" err="1" smtClean="0">
                <a:latin typeface="Arial Bold"/>
                <a:ea typeface="Arial Bold"/>
                <a:cs typeface="Arial Bold"/>
                <a:sym typeface="Arial Bold"/>
              </a:rPr>
              <a:t>Organised</a:t>
            </a:r>
            <a:r>
              <a:rPr lang="en-US" sz="1200" dirty="0" smtClean="0">
                <a:latin typeface="Arial Bold"/>
                <a:ea typeface="Arial Bold"/>
                <a:cs typeface="Arial Bold"/>
                <a:sym typeface="Arial Bold"/>
              </a:rPr>
              <a:t> by: </a:t>
            </a:r>
            <a:r>
              <a:rPr lang="en-US" sz="1200" dirty="0" smtClean="0">
                <a:latin typeface="Arial" pitchFamily="34" charset="0"/>
                <a:ea typeface="Arial Bold"/>
                <a:cs typeface="Arial" pitchFamily="34" charset="0"/>
                <a:sym typeface="Arial Bold"/>
              </a:rPr>
              <a:t>World Heart Federation</a:t>
            </a:r>
            <a:endParaRPr lang="en-US" sz="1200" dirty="0" smtClean="0">
              <a:solidFill>
                <a:srgbClr val="FFFFFF"/>
              </a:solidFill>
              <a:latin typeface="Arial" pitchFamily="34" charset="0"/>
              <a:ea typeface="Arial Bold"/>
              <a:cs typeface="Arial" pitchFamily="34" charset="0"/>
              <a:sym typeface="Arial Bold"/>
            </a:endParaRPr>
          </a:p>
          <a:p>
            <a:pPr lvl="0"/>
            <a:r>
              <a:rPr lang="en-US" sz="1200" dirty="0" smtClean="0">
                <a:latin typeface="Arial Bold"/>
                <a:ea typeface="Arial Bold"/>
                <a:cs typeface="Arial Bold"/>
                <a:sym typeface="Arial Bold"/>
              </a:rPr>
              <a:t>Participants</a:t>
            </a:r>
            <a:r>
              <a:rPr lang="en-US" sz="1200" dirty="0" smtClean="0">
                <a:latin typeface="Arial Bold"/>
                <a:ea typeface="Arial Bold"/>
                <a:cs typeface="Arial Bold"/>
                <a:sym typeface="Arial Bold"/>
              </a:rPr>
              <a:t>: </a:t>
            </a:r>
            <a:r>
              <a:rPr lang="en-US" sz="1200" dirty="0" smtClean="0">
                <a:latin typeface="Arial" pitchFamily="34" charset="0"/>
                <a:ea typeface="Arial Bold"/>
                <a:cs typeface="Arial" pitchFamily="34" charset="0"/>
                <a:sym typeface="Arial Bold"/>
              </a:rPr>
              <a:t>Global</a:t>
            </a:r>
            <a:endParaRPr lang="en-US" sz="1200" dirty="0" smtClean="0">
              <a:latin typeface="Arial" pitchFamily="34" charset="0"/>
              <a:ea typeface="Arial Bold"/>
              <a:cs typeface="Arial" pitchFamily="34" charset="0"/>
              <a:sym typeface="Arial Bold"/>
            </a:endParaRPr>
          </a:p>
          <a:p>
            <a:pPr lvl="0">
              <a:spcBef>
                <a:spcPts val="300"/>
              </a:spcBef>
            </a:pPr>
            <a:r>
              <a:rPr lang="en-US" sz="1200" dirty="0" smtClean="0"/>
              <a:t> </a:t>
            </a:r>
            <a:br>
              <a:rPr lang="en-US" sz="1200" dirty="0" smtClean="0"/>
            </a:br>
            <a:endParaRPr sz="1200" dirty="0">
              <a:latin typeface="Arial" pitchFamily="34" charset="0"/>
              <a:ea typeface="Arial Bold"/>
              <a:cs typeface="Arial" pitchFamily="34" charset="0"/>
              <a:sym typeface="Arial Bold"/>
            </a:endParaRPr>
          </a:p>
        </p:txBody>
      </p:sp>
      <p:sp>
        <p:nvSpPr>
          <p:cNvPr id="278" name="Shape 278"/>
          <p:cNvSpPr/>
          <p:nvPr/>
        </p:nvSpPr>
        <p:spPr>
          <a:xfrm>
            <a:off x="404949" y="6235182"/>
            <a:ext cx="5153108"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smtClean="0">
                <a:latin typeface="Arial" pitchFamily="34" charset="0"/>
                <a:ea typeface="Arial Bold"/>
                <a:cs typeface="Arial" pitchFamily="34" charset="0"/>
                <a:sym typeface="Arial Bold"/>
              </a:rPr>
              <a:t>.</a:t>
            </a:r>
            <a:endParaRPr sz="1000" dirty="0">
              <a:latin typeface="Arial" pitchFamily="34" charset="0"/>
              <a:ea typeface="Arial Bold"/>
              <a:cs typeface="Arial" pitchFamily="34" charset="0"/>
              <a:sym typeface="Arial Bold"/>
            </a:endParaRPr>
          </a:p>
        </p:txBody>
      </p:sp>
      <p:sp>
        <p:nvSpPr>
          <p:cNvPr id="279" name="Shape 279"/>
          <p:cNvSpPr/>
          <p:nvPr/>
        </p:nvSpPr>
        <p:spPr>
          <a:xfrm>
            <a:off x="6934200" y="1371600"/>
            <a:ext cx="1981200" cy="175432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sz="1200" dirty="0" smtClean="0">
                <a:solidFill>
                  <a:srgbClr val="FFFFFF"/>
                </a:solidFill>
                <a:latin typeface="Arial Bold"/>
                <a:ea typeface="Arial Bold"/>
                <a:cs typeface="Arial Bold"/>
                <a:sym typeface="Arial Bold"/>
              </a:rPr>
              <a:t>WHAT</a:t>
            </a:r>
            <a:endParaRPr lang="en-US" sz="1200" dirty="0" smtClean="0">
              <a:solidFill>
                <a:srgbClr val="FFFFFF"/>
              </a:solidFill>
              <a:latin typeface="Arial Bold"/>
              <a:ea typeface="Arial Bold"/>
              <a:cs typeface="Arial Bold"/>
              <a:sym typeface="Arial Bold"/>
            </a:endParaRPr>
          </a:p>
          <a:p>
            <a:r>
              <a:rPr lang="en-US" sz="1000" dirty="0" smtClean="0">
                <a:latin typeface="Arial" pitchFamily="34" charset="0"/>
                <a:cs typeface="Arial" pitchFamily="34" charset="0"/>
              </a:rPr>
              <a:t>CVD is the world’s number one killer. It’s already responsible for 17.3 million premature deaths, and by 2030 this is expected to rise to 23 million. However, most CVD can be prevented by addressing risk factors like tobacco use, unhealthy diet and lack of physical exercise.</a:t>
            </a:r>
          </a:p>
          <a:p>
            <a:pPr lvl="0"/>
            <a:endParaRPr sz="1200" dirty="0">
              <a:solidFill>
                <a:srgbClr val="FFFFFF"/>
              </a:solidFill>
              <a:latin typeface="Arial Bold"/>
              <a:ea typeface="Arial Bold"/>
              <a:cs typeface="Arial Bold"/>
              <a:sym typeface="Arial Bold"/>
            </a:endParaRPr>
          </a:p>
        </p:txBody>
      </p:sp>
      <p:pic>
        <p:nvPicPr>
          <p:cNvPr id="281"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82" name="Shape 282"/>
          <p:cNvSpPr/>
          <p:nvPr/>
        </p:nvSpPr>
        <p:spPr>
          <a:xfrm>
            <a:off x="7543800" y="431827"/>
            <a:ext cx="1499529" cy="26161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en-US" sz="800" dirty="0" smtClean="0">
                <a:latin typeface="Arial Bold"/>
                <a:ea typeface="Arial Bold"/>
                <a:cs typeface="Arial Bold"/>
                <a:sym typeface="Arial Bold"/>
              </a:rPr>
              <a:t>Rachel Shaw</a:t>
            </a:r>
            <a:endParaRPr sz="800" dirty="0">
              <a:latin typeface="Arial Bold"/>
              <a:ea typeface="Arial Bold"/>
              <a:cs typeface="Arial Bold"/>
              <a:sym typeface="Arial Bold"/>
            </a:endParaRPr>
          </a:p>
          <a:p>
            <a:pPr lvl="0"/>
            <a:r>
              <a:rPr lang="en-US" sz="900" dirty="0" smtClean="0"/>
              <a:t>Rachel.Shaw@worldheart.org</a:t>
            </a:r>
            <a:endParaRPr sz="900" b="1" dirty="0">
              <a:latin typeface="Arial"/>
              <a:ea typeface="Arial"/>
              <a:cs typeface="Arial"/>
              <a:sym typeface="Arial"/>
              <a:hlinkClick r:id="rId4"/>
            </a:endParaRPr>
          </a:p>
        </p:txBody>
      </p:sp>
      <p:sp>
        <p:nvSpPr>
          <p:cNvPr id="283" name="Shape 283"/>
          <p:cNvSpPr/>
          <p:nvPr/>
        </p:nvSpPr>
        <p:spPr>
          <a:xfrm>
            <a:off x="6553200" y="3200400"/>
            <a:ext cx="1963399" cy="1261884"/>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r>
              <a:rPr lang="en-US" sz="1000" dirty="0" smtClean="0">
                <a:latin typeface="Arial" pitchFamily="34" charset="0"/>
                <a:cs typeface="Arial" pitchFamily="34" charset="0"/>
              </a:rPr>
              <a:t>You can also show your support for MOVE Week and World Heart Day by tweeting a photo of you and your fellow MOVE </a:t>
            </a:r>
            <a:r>
              <a:rPr lang="en-US" sz="1000" dirty="0" err="1" smtClean="0">
                <a:latin typeface="Arial" pitchFamily="34" charset="0"/>
                <a:cs typeface="Arial" pitchFamily="34" charset="0"/>
              </a:rPr>
              <a:t>Weekers</a:t>
            </a:r>
            <a:r>
              <a:rPr lang="en-US" sz="1000" dirty="0" smtClean="0">
                <a:latin typeface="Arial" pitchFamily="34" charset="0"/>
                <a:cs typeface="Arial" pitchFamily="34" charset="0"/>
              </a:rPr>
              <a:t> doing the hand-heart </a:t>
            </a:r>
            <a:r>
              <a:rPr lang="en-US" sz="1000" dirty="0" err="1" smtClean="0">
                <a:latin typeface="Arial" pitchFamily="34" charset="0"/>
                <a:cs typeface="Arial" pitchFamily="34" charset="0"/>
              </a:rPr>
              <a:t>selfie</a:t>
            </a:r>
            <a:r>
              <a:rPr lang="en-US" sz="1000" dirty="0" smtClean="0">
                <a:latin typeface="Arial" pitchFamily="34" charset="0"/>
                <a:cs typeface="Arial" pitchFamily="34" charset="0"/>
              </a:rPr>
              <a:t>! Use the same address and </a:t>
            </a:r>
            <a:r>
              <a:rPr lang="en-US" sz="1000" dirty="0" err="1" smtClean="0">
                <a:latin typeface="Arial" pitchFamily="34" charset="0"/>
                <a:cs typeface="Arial" pitchFamily="34" charset="0"/>
              </a:rPr>
              <a:t>hashtag</a:t>
            </a:r>
            <a:r>
              <a:rPr lang="en-US" sz="1000" dirty="0" smtClean="0">
                <a:latin typeface="Arial" pitchFamily="34" charset="0"/>
                <a:cs typeface="Arial" pitchFamily="34" charset="0"/>
              </a:rPr>
              <a:t> as above.</a:t>
            </a:r>
            <a:endParaRPr lang="en-US" sz="1000" dirty="0" smtClean="0">
              <a:latin typeface="Arial" pitchFamily="34" charset="0"/>
              <a:cs typeface="Arial" pitchFamily="34" charset="0"/>
            </a:endParaRPr>
          </a:p>
        </p:txBody>
      </p:sp>
      <p:sp>
        <p:nvSpPr>
          <p:cNvPr id="284" name="Shape 284"/>
          <p:cNvSpPr/>
          <p:nvPr/>
        </p:nvSpPr>
        <p:spPr>
          <a:xfrm>
            <a:off x="6324600" y="4724400"/>
            <a:ext cx="2197701"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r>
              <a:rPr lang="en-US" sz="1000" dirty="0" smtClean="0">
                <a:latin typeface="Arial" pitchFamily="34" charset="0"/>
                <a:cs typeface="Arial" pitchFamily="34" charset="0"/>
              </a:rPr>
              <a:t>Everyone has the right to make heart-healthy choices wherever they live, work and play. But we all need to take action to make it happen in our homes, communities and nations.</a:t>
            </a:r>
            <a:endParaRPr lang="en-US" sz="1000" dirty="0">
              <a:latin typeface="Arial" pitchFamily="34" charset="0"/>
              <a:cs typeface="Arial" pitchFamily="34" charset="0"/>
            </a:endParaRPr>
          </a:p>
        </p:txBody>
      </p:sp>
      <p:pic>
        <p:nvPicPr>
          <p:cNvPr id="285" name="pasted-image.pdf"/>
          <p:cNvPicPr/>
          <p:nvPr/>
        </p:nvPicPr>
        <p:blipFill>
          <a:blip r:embed="rId5" cstate="print">
            <a:extLst/>
          </a:blip>
          <a:stretch>
            <a:fillRect/>
          </a:stretch>
        </p:blipFill>
        <p:spPr>
          <a:xfrm>
            <a:off x="7270856" y="438592"/>
            <a:ext cx="226987" cy="227006"/>
          </a:xfrm>
          <a:prstGeom prst="rect">
            <a:avLst/>
          </a:prstGeom>
          <a:ln w="12700">
            <a:miter lim="400000"/>
          </a:ln>
        </p:spPr>
      </p:pic>
      <p:sp>
        <p:nvSpPr>
          <p:cNvPr id="16" name="Rectangle 15"/>
          <p:cNvSpPr/>
          <p:nvPr/>
        </p:nvSpPr>
        <p:spPr>
          <a:xfrm>
            <a:off x="228600" y="457200"/>
            <a:ext cx="6324600" cy="461665"/>
          </a:xfrm>
          <a:prstGeom prst="rect">
            <a:avLst/>
          </a:prstGeom>
        </p:spPr>
        <p:txBody>
          <a:bodyPr wrap="square">
            <a:spAutoFit/>
          </a:bodyPr>
          <a:lstStyle/>
          <a:p>
            <a:r>
              <a:rPr lang="en-US" sz="1200" b="1" dirty="0" smtClean="0">
                <a:solidFill>
                  <a:schemeClr val="accent6">
                    <a:lumMod val="75000"/>
                  </a:schemeClr>
                </a:solidFill>
              </a:rPr>
              <a:t>World Heart Day Joining </a:t>
            </a:r>
            <a:r>
              <a:rPr lang="en-US" sz="1200" b="1" dirty="0" smtClean="0">
                <a:solidFill>
                  <a:schemeClr val="accent6">
                    <a:lumMod val="75000"/>
                  </a:schemeClr>
                </a:solidFill>
              </a:rPr>
              <a:t>forces with </a:t>
            </a:r>
            <a:r>
              <a:rPr lang="en-US" sz="1200" b="1" dirty="0" smtClean="0">
                <a:solidFill>
                  <a:schemeClr val="accent6">
                    <a:lumMod val="75000"/>
                  </a:schemeClr>
                </a:solidFill>
                <a:latin typeface="Arial" pitchFamily="34" charset="0"/>
                <a:cs typeface="Arial" pitchFamily="34" charset="0"/>
              </a:rPr>
              <a:t>MOVE</a:t>
            </a:r>
            <a:r>
              <a:rPr lang="en-US" sz="1200" b="1" dirty="0" smtClean="0">
                <a:solidFill>
                  <a:schemeClr val="accent6">
                    <a:lumMod val="75000"/>
                  </a:schemeClr>
                </a:solidFill>
              </a:rPr>
              <a:t> </a:t>
            </a:r>
            <a:r>
              <a:rPr lang="en-US" sz="1200" b="1" dirty="0" smtClean="0">
                <a:solidFill>
                  <a:schemeClr val="accent6">
                    <a:lumMod val="75000"/>
                  </a:schemeClr>
                </a:solidFill>
              </a:rPr>
              <a:t>Week -  to </a:t>
            </a:r>
            <a:r>
              <a:rPr lang="en-US" sz="1200" b="1" dirty="0" smtClean="0">
                <a:solidFill>
                  <a:schemeClr val="accent6">
                    <a:lumMod val="75000"/>
                  </a:schemeClr>
                </a:solidFill>
              </a:rPr>
              <a:t>create better heart-healthy choices  </a:t>
            </a:r>
            <a:r>
              <a:rPr lang="en-US" sz="1200" b="1" dirty="0" smtClean="0">
                <a:solidFill>
                  <a:schemeClr val="accent6">
                    <a:lumMod val="75000"/>
                  </a:schemeClr>
                </a:solidFill>
              </a:rPr>
              <a:t> wherever </a:t>
            </a:r>
            <a:r>
              <a:rPr lang="en-US" sz="1200" b="1" dirty="0" smtClean="0">
                <a:solidFill>
                  <a:schemeClr val="accent6">
                    <a:lumMod val="75000"/>
                  </a:schemeClr>
                </a:solidFill>
              </a:rPr>
              <a:t>you live, work and play</a:t>
            </a:r>
            <a:endParaRPr lang="en-US" sz="1200" dirty="0">
              <a:solidFill>
                <a:schemeClr val="accent6">
                  <a:lumMod val="75000"/>
                </a:schemeClr>
              </a:solidFill>
            </a:endParaRPr>
          </a:p>
        </p:txBody>
      </p:sp>
      <p:sp>
        <p:nvSpPr>
          <p:cNvPr id="17" name="Rectangle 16"/>
          <p:cNvSpPr/>
          <p:nvPr/>
        </p:nvSpPr>
        <p:spPr>
          <a:xfrm>
            <a:off x="228600" y="2209800"/>
            <a:ext cx="5715000" cy="3647152"/>
          </a:xfrm>
          <a:prstGeom prst="rect">
            <a:avLst/>
          </a:prstGeom>
        </p:spPr>
        <p:txBody>
          <a:bodyPr wrap="square">
            <a:spAutoFit/>
          </a:bodyPr>
          <a:lstStyle/>
          <a:p>
            <a:r>
              <a:rPr lang="en-US" sz="1050" dirty="0" smtClean="0">
                <a:latin typeface="Arial" pitchFamily="34" charset="0"/>
                <a:cs typeface="Arial" pitchFamily="34" charset="0"/>
              </a:rPr>
              <a:t>This year MOVE Week begins on World Heart Day, the 29th September, making it an ideal time for us to join forces to promote our message of creating heart-healthy environments where we can all get moving in safety to reduce our risk of developing CVD.</a:t>
            </a:r>
          </a:p>
          <a:p>
            <a:r>
              <a:rPr lang="en-US" sz="1050" dirty="0" smtClean="0">
                <a:latin typeface="Arial" pitchFamily="34" charset="0"/>
                <a:cs typeface="Arial" pitchFamily="34" charset="0"/>
              </a:rPr>
              <a:t> </a:t>
            </a:r>
          </a:p>
          <a:p>
            <a:r>
              <a:rPr lang="en-US" sz="1050" dirty="0" smtClean="0">
                <a:latin typeface="Arial" pitchFamily="34" charset="0"/>
                <a:cs typeface="Arial" pitchFamily="34" charset="0"/>
              </a:rPr>
              <a:t>While you're taking part of your MOVE Week activities, please take a moment to share pictures of where you're doing them... show us just how heart-healthy or even unhealthy those environments are</a:t>
            </a:r>
            <a:r>
              <a:rPr lang="en-US" sz="1050" dirty="0" smtClean="0">
                <a:latin typeface="Arial" pitchFamily="34" charset="0"/>
                <a:cs typeface="Arial" pitchFamily="34" charset="0"/>
              </a:rPr>
              <a:t>.</a:t>
            </a:r>
          </a:p>
          <a:p>
            <a:endParaRPr lang="en-US" sz="1050" dirty="0" smtClean="0">
              <a:latin typeface="Arial" pitchFamily="34" charset="0"/>
              <a:cs typeface="Arial" pitchFamily="34" charset="0"/>
            </a:endParaRPr>
          </a:p>
          <a:p>
            <a:r>
              <a:rPr lang="en-US" sz="1050" b="1" dirty="0" smtClean="0"/>
              <a:t>Here's what you can do...</a:t>
            </a:r>
            <a:endParaRPr lang="en-US" sz="1050" dirty="0" smtClean="0"/>
          </a:p>
          <a:p>
            <a:r>
              <a:rPr lang="en-US" sz="1050" dirty="0" smtClean="0"/>
              <a:t> </a:t>
            </a:r>
          </a:p>
          <a:p>
            <a:r>
              <a:rPr lang="en-US" sz="1050" b="1" dirty="0" smtClean="0"/>
              <a:t>GET TWEETING</a:t>
            </a:r>
          </a:p>
          <a:p>
            <a:r>
              <a:rPr lang="en-US" sz="1050" dirty="0" smtClean="0"/>
              <a:t>You can tweet your pictures to </a:t>
            </a:r>
            <a:r>
              <a:rPr lang="en-US" sz="1050" b="1" dirty="0" smtClean="0"/>
              <a:t>www.twitter.com/worldheartfed</a:t>
            </a:r>
            <a:r>
              <a:rPr lang="en-US" sz="1050" dirty="0" smtClean="0"/>
              <a:t> using </a:t>
            </a:r>
            <a:r>
              <a:rPr lang="en-US" sz="1050" b="1" dirty="0" smtClean="0"/>
              <a:t>#</a:t>
            </a:r>
            <a:r>
              <a:rPr lang="en-US" sz="1050" b="1" dirty="0" err="1" smtClean="0"/>
              <a:t>heartchoices</a:t>
            </a:r>
            <a:r>
              <a:rPr lang="en-US" sz="1050" dirty="0" smtClean="0"/>
              <a:t> - don't forget to tell us about your MOVE Week activity too.</a:t>
            </a:r>
          </a:p>
          <a:p>
            <a:r>
              <a:rPr lang="en-US" sz="1050" dirty="0" smtClean="0"/>
              <a:t> </a:t>
            </a:r>
          </a:p>
          <a:p>
            <a:r>
              <a:rPr lang="en-US" sz="1050" dirty="0" smtClean="0"/>
              <a:t>You can also show your support for MOVE Week and World Heart Day by tweeting a photo of you and your fellow MOVE </a:t>
            </a:r>
            <a:r>
              <a:rPr lang="en-US" sz="1050" dirty="0" err="1" smtClean="0"/>
              <a:t>Weekers</a:t>
            </a:r>
            <a:r>
              <a:rPr lang="en-US" sz="1050" dirty="0" smtClean="0"/>
              <a:t> doing the hand-heart </a:t>
            </a:r>
            <a:r>
              <a:rPr lang="en-US" sz="1050" dirty="0" err="1" smtClean="0"/>
              <a:t>selfie</a:t>
            </a:r>
            <a:r>
              <a:rPr lang="en-US" sz="1050" dirty="0" smtClean="0"/>
              <a:t>! Use the same address and </a:t>
            </a:r>
            <a:r>
              <a:rPr lang="en-US" sz="1050" dirty="0" err="1" smtClean="0"/>
              <a:t>hashtag</a:t>
            </a:r>
            <a:r>
              <a:rPr lang="en-US" sz="1050" dirty="0" smtClean="0"/>
              <a:t> as above.</a:t>
            </a:r>
          </a:p>
          <a:p>
            <a:r>
              <a:rPr lang="en-US" sz="1050" dirty="0" smtClean="0"/>
              <a:t> </a:t>
            </a:r>
          </a:p>
          <a:p>
            <a:r>
              <a:rPr lang="en-US" sz="1050" dirty="0" smtClean="0"/>
              <a:t>SIGN OUR PETITION TODAY!</a:t>
            </a:r>
          </a:p>
          <a:p>
            <a:r>
              <a:rPr lang="en-US" sz="1050" dirty="0" smtClean="0"/>
              <a:t>Join us in calling for better heart-healthy choices wherever we all live, work or play and for taking action to embed the world’s number-one killer in the post-2015 Sustainable Development Goals.</a:t>
            </a:r>
          </a:p>
          <a:p>
            <a:r>
              <a:rPr lang="en-US" sz="1050" dirty="0" smtClean="0"/>
              <a:t> </a:t>
            </a:r>
          </a:p>
          <a:p>
            <a:endParaRPr lang="en-US" sz="1050" dirty="0">
              <a:latin typeface="Arial" pitchFamily="34" charset="0"/>
              <a:cs typeface="Arial" pitchFamily="34" charset="0"/>
            </a:endParaRPr>
          </a:p>
        </p:txBody>
      </p:sp>
      <p:pic>
        <p:nvPicPr>
          <p:cNvPr id="18" name="Picture 17" descr="WHD2014_Web_Banner.jpg"/>
          <p:cNvPicPr>
            <a:picLocks noChangeAspect="1"/>
          </p:cNvPicPr>
          <p:nvPr/>
        </p:nvPicPr>
        <p:blipFill>
          <a:blip r:embed="rId6" cstate="print"/>
          <a:stretch>
            <a:fillRect/>
          </a:stretch>
        </p:blipFill>
        <p:spPr>
          <a:xfrm rot="10800000" flipV="1">
            <a:off x="303334" y="1611424"/>
            <a:ext cx="2595705" cy="527236"/>
          </a:xfrm>
          <a:prstGeom prst="rect">
            <a:avLst/>
          </a:prstGeo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8467" y="902112"/>
            <a:ext cx="9160934" cy="5976426"/>
          </a:xfrm>
          <a:prstGeom prst="rect">
            <a:avLst/>
          </a:prstGeom>
          <a:solidFill>
            <a:srgbClr val="EF6800"/>
          </a:solidFill>
          <a:ln w="12700">
            <a:miter lim="400000"/>
          </a:ln>
          <a:effectLst>
            <a:outerShdw blurRad="12700" dist="23000" dir="5400000" rotWithShape="0">
              <a:srgbClr val="000000">
                <a:alpha val="26027"/>
              </a:srgbClr>
            </a:outerShdw>
          </a:effectLst>
        </p:spPr>
        <p:txBody>
          <a:bodyPr lIns="0" tIns="0" rIns="0" bIns="0" anchor="ctr"/>
          <a:lstStyle/>
          <a:p>
            <a:pPr lvl="0">
              <a:defRPr>
                <a:solidFill>
                  <a:srgbClr val="FFFFFF"/>
                </a:solidFill>
              </a:defRPr>
            </a:pPr>
            <a:endParaRPr/>
          </a:p>
        </p:txBody>
      </p:sp>
      <p:pic>
        <p:nvPicPr>
          <p:cNvPr id="289"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290" name="Shape 290"/>
          <p:cNvSpPr/>
          <p:nvPr/>
        </p:nvSpPr>
        <p:spPr>
          <a:xfrm>
            <a:off x="287806" y="186058"/>
            <a:ext cx="5954691" cy="5640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a:solidFill>
                  <a:srgbClr val="EF6800"/>
                </a:solidFill>
                <a:latin typeface="Arial Bold"/>
                <a:ea typeface="Arial Bold"/>
                <a:cs typeface="Arial Bold"/>
                <a:sym typeface="Arial Bold"/>
              </a:rPr>
              <a:t>INSPIRATION</a:t>
            </a:r>
          </a:p>
          <a:p>
            <a:pPr lvl="0"/>
            <a:r>
              <a:rPr sz="1400">
                <a:solidFill>
                  <a:srgbClr val="ED681F"/>
                </a:solidFill>
                <a:latin typeface="Arial"/>
                <a:ea typeface="Arial"/>
                <a:cs typeface="Arial"/>
                <a:sym typeface="Arial"/>
              </a:rPr>
              <a:t>Moving the office</a:t>
            </a:r>
          </a:p>
        </p:txBody>
      </p:sp>
      <p:sp>
        <p:nvSpPr>
          <p:cNvPr id="291" name="Shape 291"/>
          <p:cNvSpPr/>
          <p:nvPr/>
        </p:nvSpPr>
        <p:spPr>
          <a:xfrm>
            <a:off x="278605" y="1030287"/>
            <a:ext cx="8435952" cy="350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latin typeface="Arial Bold"/>
                <a:ea typeface="Arial Bold"/>
                <a:cs typeface="Arial Bold"/>
                <a:sym typeface="Arial Bold"/>
              </a:defRPr>
            </a:lvl1pPr>
          </a:lstStyle>
          <a:p>
            <a:pPr lvl="0"/>
            <a:r>
              <a:rPr dirty="0"/>
              <a:t>MOVE Week Coca-Cola – Toolkit for employers to activate them in the office</a:t>
            </a:r>
          </a:p>
        </p:txBody>
      </p:sp>
      <p:sp>
        <p:nvSpPr>
          <p:cNvPr id="292" name="Shape 292"/>
          <p:cNvSpPr/>
          <p:nvPr/>
        </p:nvSpPr>
        <p:spPr>
          <a:xfrm>
            <a:off x="298045" y="1486036"/>
            <a:ext cx="8723983" cy="120488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000" dirty="0">
                <a:latin typeface="Arial"/>
                <a:ea typeface="Arial"/>
                <a:cs typeface="Arial"/>
                <a:sym typeface="Arial"/>
              </a:rPr>
              <a:t>Coca-Cola  created a toolkit for its employers full of inspiration as to what they could do to be more active in the office.</a:t>
            </a:r>
          </a:p>
          <a:p>
            <a:pPr lvl="0"/>
            <a:endParaRPr sz="1000" dirty="0">
              <a:latin typeface="Arial"/>
              <a:ea typeface="Arial"/>
              <a:cs typeface="Arial"/>
              <a:sym typeface="Arial"/>
            </a:endParaRPr>
          </a:p>
          <a:p>
            <a:pPr lvl="0"/>
            <a:r>
              <a:rPr sz="1000" dirty="0">
                <a:latin typeface="Arial"/>
                <a:ea typeface="Arial"/>
                <a:cs typeface="Arial"/>
                <a:sym typeface="Arial"/>
              </a:rPr>
              <a:t>Our objectives were to:</a:t>
            </a:r>
          </a:p>
          <a:p>
            <a:pPr lvl="0"/>
            <a:r>
              <a:rPr sz="1000" dirty="0">
                <a:latin typeface="Arial"/>
                <a:ea typeface="Arial"/>
                <a:cs typeface="Arial"/>
                <a:sym typeface="Arial"/>
              </a:rPr>
              <a:t>• Inspire our employees to be healthy and active, at work and outside work, both during MOVE Week and long afterwards</a:t>
            </a:r>
          </a:p>
          <a:p>
            <a:pPr lvl="0"/>
            <a:r>
              <a:rPr sz="1000" dirty="0">
                <a:latin typeface="Arial"/>
                <a:ea typeface="Arial"/>
                <a:cs typeface="Arial"/>
                <a:sym typeface="Arial"/>
              </a:rPr>
              <a:t>• Work with our existing community or Active Healthy Lifestyle partners to combine engaging community events with physical activities for associates</a:t>
            </a:r>
          </a:p>
          <a:p>
            <a:pPr lvl="0"/>
            <a:r>
              <a:rPr sz="1000" dirty="0">
                <a:latin typeface="Arial"/>
                <a:ea typeface="Arial"/>
                <a:cs typeface="Arial"/>
                <a:sym typeface="Arial"/>
              </a:rPr>
              <a:t>• Have a week filled with fun and inspiration, with activities and events which reinforce our Refresh 2020 messages and remind us that we are all ambassadors for the Company</a:t>
            </a:r>
            <a:endParaRPr sz="1000" b="1" dirty="0">
              <a:latin typeface="Arial"/>
              <a:ea typeface="Arial"/>
              <a:cs typeface="Arial"/>
              <a:sym typeface="Arial"/>
            </a:endParaRPr>
          </a:p>
        </p:txBody>
      </p:sp>
      <p:sp>
        <p:nvSpPr>
          <p:cNvPr id="293" name="Shape 293"/>
          <p:cNvSpPr/>
          <p:nvPr/>
        </p:nvSpPr>
        <p:spPr>
          <a:xfrm>
            <a:off x="2671827" y="2973403"/>
            <a:ext cx="1431525" cy="806365"/>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807" y="0"/>
                  <a:pt x="1803" y="0"/>
                </a:cubicBezTo>
                <a:lnTo>
                  <a:pt x="3600" y="0"/>
                </a:lnTo>
                <a:lnTo>
                  <a:pt x="19797" y="0"/>
                </a:lnTo>
                <a:cubicBezTo>
                  <a:pt x="20793" y="0"/>
                  <a:pt x="21600" y="1433"/>
                  <a:pt x="21600" y="3200"/>
                </a:cubicBezTo>
                <a:lnTo>
                  <a:pt x="21600" y="16000"/>
                </a:lnTo>
                <a:cubicBezTo>
                  <a:pt x="21600" y="17767"/>
                  <a:pt x="20793" y="19200"/>
                  <a:pt x="19797" y="19200"/>
                </a:cubicBezTo>
                <a:lnTo>
                  <a:pt x="9000" y="19200"/>
                </a:lnTo>
                <a:lnTo>
                  <a:pt x="6300" y="21600"/>
                </a:lnTo>
                <a:lnTo>
                  <a:pt x="3600" y="19200"/>
                </a:lnTo>
                <a:lnTo>
                  <a:pt x="1803" y="19200"/>
                </a:lnTo>
                <a:cubicBezTo>
                  <a:pt x="807" y="19200"/>
                  <a:pt x="0" y="17767"/>
                  <a:pt x="0" y="16000"/>
                </a:cubicBezTo>
                <a:lnTo>
                  <a:pt x="0" y="16000"/>
                </a:lnTo>
                <a:lnTo>
                  <a:pt x="0" y="11200"/>
                </a:lnTo>
                <a:close/>
              </a:path>
            </a:pathLst>
          </a:custGeom>
          <a:solidFill>
            <a:srgbClr val="D9D9D9"/>
          </a:solidFill>
          <a:ln>
            <a:solidFill>
              <a:srgbClr val="D9D9D9"/>
            </a:solidFill>
          </a:ln>
        </p:spPr>
        <p:txBody>
          <a:bodyPr lIns="0" tIns="0" rIns="0" bIns="0" anchor="ctr"/>
          <a:lstStyle/>
          <a:p>
            <a:pPr lvl="0" algn="ctr">
              <a:defRPr>
                <a:solidFill>
                  <a:srgbClr val="FFFFFF"/>
                </a:solidFill>
              </a:defRPr>
            </a:pPr>
            <a:endParaRPr/>
          </a:p>
        </p:txBody>
      </p:sp>
      <p:sp>
        <p:nvSpPr>
          <p:cNvPr id="294" name="Shape 294"/>
          <p:cNvSpPr/>
          <p:nvPr/>
        </p:nvSpPr>
        <p:spPr>
          <a:xfrm>
            <a:off x="2684527" y="2986103"/>
            <a:ext cx="1639573" cy="929641"/>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pPr marL="50800" marR="12700" lvl="0" indent="-12700"/>
            <a:r>
              <a:rPr sz="900" b="1">
                <a:latin typeface="ubuntu light"/>
                <a:ea typeface="ubuntu light"/>
                <a:cs typeface="ubuntu light"/>
                <a:sym typeface="ubuntu light"/>
              </a:rPr>
              <a:t>Nano activities</a:t>
            </a:r>
          </a:p>
          <a:p>
            <a:pPr marL="50800" marR="12700" lvl="0" indent="-12700"/>
            <a:r>
              <a:rPr sz="900">
                <a:latin typeface="ubuntu light"/>
                <a:ea typeface="ubuntu light"/>
                <a:cs typeface="ubuntu light"/>
                <a:sym typeface="ubuntu light"/>
              </a:rPr>
              <a:t>Place stickers with micro exercises in offices and workspaces.</a:t>
            </a:r>
          </a:p>
        </p:txBody>
      </p:sp>
      <p:pic>
        <p:nvPicPr>
          <p:cNvPr id="295" name="image35.png"/>
          <p:cNvPicPr/>
          <p:nvPr/>
        </p:nvPicPr>
        <p:blipFill>
          <a:blip r:embed="rId4" cstate="print">
            <a:extLst/>
          </a:blip>
          <a:stretch>
            <a:fillRect/>
          </a:stretch>
        </p:blipFill>
        <p:spPr>
          <a:xfrm>
            <a:off x="7111024" y="3250253"/>
            <a:ext cx="1639573" cy="2321669"/>
          </a:xfrm>
          <a:prstGeom prst="rect">
            <a:avLst/>
          </a:prstGeom>
          <a:ln w="12700">
            <a:miter lim="400000"/>
          </a:ln>
        </p:spPr>
      </p:pic>
      <p:sp>
        <p:nvSpPr>
          <p:cNvPr id="296" name="Shape 296"/>
          <p:cNvSpPr/>
          <p:nvPr/>
        </p:nvSpPr>
        <p:spPr>
          <a:xfrm>
            <a:off x="240505" y="2867598"/>
            <a:ext cx="2088234" cy="1178389"/>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808" y="0"/>
                  <a:pt x="1806" y="0"/>
                </a:cubicBezTo>
                <a:lnTo>
                  <a:pt x="3600" y="0"/>
                </a:lnTo>
                <a:lnTo>
                  <a:pt x="19794" y="0"/>
                </a:lnTo>
                <a:cubicBezTo>
                  <a:pt x="20792" y="0"/>
                  <a:pt x="21600" y="1433"/>
                  <a:pt x="21600" y="3200"/>
                </a:cubicBezTo>
                <a:lnTo>
                  <a:pt x="21600" y="16000"/>
                </a:lnTo>
                <a:cubicBezTo>
                  <a:pt x="21600" y="17767"/>
                  <a:pt x="20792" y="19200"/>
                  <a:pt x="19794" y="19200"/>
                </a:cubicBezTo>
                <a:lnTo>
                  <a:pt x="9000" y="19200"/>
                </a:lnTo>
                <a:lnTo>
                  <a:pt x="6300" y="21600"/>
                </a:lnTo>
                <a:lnTo>
                  <a:pt x="3600" y="19200"/>
                </a:lnTo>
                <a:lnTo>
                  <a:pt x="1806" y="19200"/>
                </a:lnTo>
                <a:cubicBezTo>
                  <a:pt x="808" y="19200"/>
                  <a:pt x="0" y="17767"/>
                  <a:pt x="0" y="16000"/>
                </a:cubicBezTo>
                <a:lnTo>
                  <a:pt x="0" y="16000"/>
                </a:lnTo>
                <a:lnTo>
                  <a:pt x="0" y="11200"/>
                </a:lnTo>
                <a:close/>
              </a:path>
            </a:pathLst>
          </a:custGeom>
          <a:solidFill>
            <a:srgbClr val="FFA700"/>
          </a:solidFill>
          <a:ln>
            <a:solidFill>
              <a:srgbClr val="F08600"/>
            </a:solidFill>
          </a:ln>
        </p:spPr>
        <p:txBody>
          <a:bodyPr lIns="0" tIns="0" rIns="0" bIns="0" anchor="ctr"/>
          <a:lstStyle/>
          <a:p>
            <a:pPr lvl="0">
              <a:defRPr>
                <a:solidFill>
                  <a:srgbClr val="FFFFFF"/>
                </a:solidFill>
              </a:defRPr>
            </a:pPr>
            <a:endParaRPr/>
          </a:p>
        </p:txBody>
      </p:sp>
      <p:sp>
        <p:nvSpPr>
          <p:cNvPr id="297" name="Shape 297"/>
          <p:cNvSpPr/>
          <p:nvPr/>
        </p:nvSpPr>
        <p:spPr>
          <a:xfrm>
            <a:off x="291639" y="2856655"/>
            <a:ext cx="1985966" cy="10693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900" b="1">
                <a:latin typeface="ubuntu light"/>
                <a:ea typeface="ubuntu light"/>
                <a:cs typeface="ubuntu light"/>
                <a:sym typeface="ubuntu light"/>
              </a:rPr>
              <a:t>MOVE moment</a:t>
            </a:r>
            <a:endParaRPr>
              <a:solidFill>
                <a:srgbClr val="FFFFFF"/>
              </a:solidFill>
            </a:endParaRPr>
          </a:p>
          <a:p>
            <a:pPr lvl="0"/>
            <a:r>
              <a:rPr sz="900">
                <a:latin typeface="ubuntu light"/>
                <a:ea typeface="ubuntu light"/>
                <a:cs typeface="ubuntu light"/>
                <a:sym typeface="ubuntu light"/>
              </a:rPr>
              <a:t>A screensaver with physical activities is implemented on</a:t>
            </a:r>
            <a:endParaRPr>
              <a:solidFill>
                <a:srgbClr val="FFFFFF"/>
              </a:solidFill>
            </a:endParaRPr>
          </a:p>
          <a:p>
            <a:pPr lvl="0"/>
            <a:r>
              <a:rPr sz="900">
                <a:latin typeface="ubuntu light"/>
                <a:ea typeface="ubuntu light"/>
                <a:cs typeface="ubuntu light"/>
                <a:sym typeface="ubuntu light"/>
              </a:rPr>
              <a:t>every employee’s desktop. Every time the screen goes black</a:t>
            </a:r>
            <a:endParaRPr>
              <a:solidFill>
                <a:srgbClr val="FFFFFF"/>
              </a:solidFill>
            </a:endParaRPr>
          </a:p>
          <a:p>
            <a:pPr lvl="0"/>
            <a:r>
              <a:rPr sz="900">
                <a:latin typeface="ubuntu light"/>
                <a:ea typeface="ubuntu light"/>
                <a:cs typeface="ubuntu light"/>
                <a:sym typeface="ubuntu light"/>
              </a:rPr>
              <a:t>a certain suggested activity will pop up. </a:t>
            </a:r>
          </a:p>
        </p:txBody>
      </p:sp>
      <p:sp>
        <p:nvSpPr>
          <p:cNvPr id="298" name="Shape 298"/>
          <p:cNvSpPr/>
          <p:nvPr/>
        </p:nvSpPr>
        <p:spPr>
          <a:xfrm>
            <a:off x="271028" y="5301207"/>
            <a:ext cx="2399048" cy="972108"/>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581" y="0"/>
                  <a:pt x="1297" y="0"/>
                </a:cubicBezTo>
                <a:lnTo>
                  <a:pt x="3600" y="0"/>
                </a:lnTo>
                <a:lnTo>
                  <a:pt x="20303" y="0"/>
                </a:lnTo>
                <a:cubicBezTo>
                  <a:pt x="21019" y="0"/>
                  <a:pt x="21600" y="1433"/>
                  <a:pt x="21600" y="3200"/>
                </a:cubicBezTo>
                <a:lnTo>
                  <a:pt x="21600" y="16000"/>
                </a:lnTo>
                <a:cubicBezTo>
                  <a:pt x="21600" y="17767"/>
                  <a:pt x="21019" y="19200"/>
                  <a:pt x="20303" y="19200"/>
                </a:cubicBezTo>
                <a:lnTo>
                  <a:pt x="9000" y="19200"/>
                </a:lnTo>
                <a:lnTo>
                  <a:pt x="6300" y="21600"/>
                </a:lnTo>
                <a:lnTo>
                  <a:pt x="3600" y="19200"/>
                </a:lnTo>
                <a:lnTo>
                  <a:pt x="1297" y="19200"/>
                </a:lnTo>
                <a:cubicBezTo>
                  <a:pt x="581" y="19200"/>
                  <a:pt x="0" y="17767"/>
                  <a:pt x="0" y="16000"/>
                </a:cubicBezTo>
                <a:lnTo>
                  <a:pt x="0" y="16000"/>
                </a:lnTo>
                <a:lnTo>
                  <a:pt x="0" y="11200"/>
                </a:lnTo>
                <a:close/>
              </a:path>
            </a:pathLst>
          </a:custGeom>
          <a:solidFill>
            <a:srgbClr val="89898A"/>
          </a:solidFill>
          <a:ln>
            <a:solidFill>
              <a:srgbClr val="5A5A5A"/>
            </a:solidFill>
          </a:ln>
        </p:spPr>
        <p:txBody>
          <a:bodyPr lIns="0" tIns="0" rIns="0" bIns="0" anchor="ctr"/>
          <a:lstStyle/>
          <a:p>
            <a:pPr lvl="0" algn="ctr">
              <a:defRPr sz="1000">
                <a:solidFill>
                  <a:srgbClr val="FFFFFF"/>
                </a:solidFill>
              </a:defRPr>
            </a:pPr>
            <a:endParaRPr/>
          </a:p>
        </p:txBody>
      </p:sp>
      <p:sp>
        <p:nvSpPr>
          <p:cNvPr id="299" name="Shape 299"/>
          <p:cNvSpPr/>
          <p:nvPr/>
        </p:nvSpPr>
        <p:spPr>
          <a:xfrm>
            <a:off x="313209" y="5268435"/>
            <a:ext cx="2314686" cy="9296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endParaRPr sz="1000" b="1">
              <a:solidFill>
                <a:srgbClr val="DDDDDD"/>
              </a:solidFill>
            </a:endParaRPr>
          </a:p>
          <a:p>
            <a:pPr lvl="0"/>
            <a:r>
              <a:rPr sz="900" b="1">
                <a:solidFill>
                  <a:srgbClr val="DDDDDD"/>
                </a:solidFill>
                <a:latin typeface="ubuntu light"/>
                <a:ea typeface="ubuntu light"/>
                <a:cs typeface="ubuntu light"/>
                <a:sym typeface="ubuntu light"/>
              </a:rPr>
              <a:t>Bikes2Borrow</a:t>
            </a:r>
          </a:p>
          <a:p>
            <a:pPr lvl="0"/>
            <a:r>
              <a:rPr sz="900">
                <a:solidFill>
                  <a:srgbClr val="DDDDDD"/>
                </a:solidFill>
                <a:latin typeface="ubuntu light"/>
                <a:ea typeface="ubuntu light"/>
                <a:cs typeface="ubuntu light"/>
                <a:sym typeface="ubuntu light"/>
              </a:rPr>
              <a:t>Borrow a bike for your meeting or on your way home overnight. Or why not extend it to the weekend?</a:t>
            </a:r>
          </a:p>
        </p:txBody>
      </p:sp>
      <p:sp>
        <p:nvSpPr>
          <p:cNvPr id="300" name="Shape 300"/>
          <p:cNvSpPr/>
          <p:nvPr/>
        </p:nvSpPr>
        <p:spPr>
          <a:xfrm>
            <a:off x="3490524" y="4659050"/>
            <a:ext cx="2347905" cy="1339724"/>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934" y="0"/>
                  <a:pt x="2085" y="0"/>
                </a:cubicBezTo>
                <a:lnTo>
                  <a:pt x="3600" y="0"/>
                </a:lnTo>
                <a:lnTo>
                  <a:pt x="19515" y="0"/>
                </a:lnTo>
                <a:cubicBezTo>
                  <a:pt x="20666" y="0"/>
                  <a:pt x="21600" y="1433"/>
                  <a:pt x="21600" y="3200"/>
                </a:cubicBezTo>
                <a:lnTo>
                  <a:pt x="21600" y="16000"/>
                </a:lnTo>
                <a:cubicBezTo>
                  <a:pt x="21600" y="17767"/>
                  <a:pt x="20666" y="19200"/>
                  <a:pt x="19515" y="19200"/>
                </a:cubicBezTo>
                <a:lnTo>
                  <a:pt x="9000" y="19200"/>
                </a:lnTo>
                <a:lnTo>
                  <a:pt x="6300" y="21600"/>
                </a:lnTo>
                <a:lnTo>
                  <a:pt x="3600" y="19200"/>
                </a:lnTo>
                <a:lnTo>
                  <a:pt x="2085" y="19200"/>
                </a:lnTo>
                <a:cubicBezTo>
                  <a:pt x="934" y="19200"/>
                  <a:pt x="0" y="17767"/>
                  <a:pt x="0" y="16000"/>
                </a:cubicBezTo>
                <a:lnTo>
                  <a:pt x="0" y="16000"/>
                </a:lnTo>
                <a:lnTo>
                  <a:pt x="0" y="11200"/>
                </a:lnTo>
                <a:close/>
              </a:path>
            </a:pathLst>
          </a:custGeom>
          <a:solidFill>
            <a:srgbClr val="D9D9D9"/>
          </a:solidFill>
          <a:ln>
            <a:solidFill>
              <a:srgbClr val="D9D9D9"/>
            </a:solidFill>
          </a:ln>
        </p:spPr>
        <p:txBody>
          <a:bodyPr lIns="0" tIns="0" rIns="0" bIns="0" anchor="ctr"/>
          <a:lstStyle/>
          <a:p>
            <a:pPr lvl="0" algn="ctr">
              <a:defRPr sz="1000"/>
            </a:pPr>
            <a:endParaRPr/>
          </a:p>
        </p:txBody>
      </p:sp>
      <p:sp>
        <p:nvSpPr>
          <p:cNvPr id="301" name="Shape 301"/>
          <p:cNvSpPr/>
          <p:nvPr/>
        </p:nvSpPr>
        <p:spPr>
          <a:xfrm>
            <a:off x="3569614" y="4766280"/>
            <a:ext cx="2215125" cy="10693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900" b="1">
                <a:latin typeface="ubuntu light"/>
                <a:ea typeface="ubuntu light"/>
                <a:cs typeface="ubuntu light"/>
                <a:sym typeface="ubuntu light"/>
              </a:rPr>
              <a:t>Football, Boules or other tournament</a:t>
            </a:r>
            <a:endParaRPr>
              <a:solidFill>
                <a:srgbClr val="FFFFFF"/>
              </a:solidFill>
            </a:endParaRPr>
          </a:p>
          <a:p>
            <a:pPr lvl="0"/>
            <a:r>
              <a:rPr sz="900">
                <a:latin typeface="ubuntu light"/>
                <a:ea typeface="ubuntu light"/>
                <a:cs typeface="ubuntu light"/>
                <a:sym typeface="ubuntu light"/>
              </a:rPr>
              <a:t>Employees can enter different optional competitions and there is a grand finale at the end of the week. They can invite family and friends at a certain time of the day.</a:t>
            </a:r>
            <a:endParaRPr sz="900">
              <a:solidFill>
                <a:srgbClr val="FFFFFF"/>
              </a:solidFill>
              <a:latin typeface="ubuntu light"/>
              <a:ea typeface="ubuntu light"/>
              <a:cs typeface="ubuntu light"/>
              <a:sym typeface="ubuntu light"/>
            </a:endParaRPr>
          </a:p>
        </p:txBody>
      </p:sp>
      <p:sp>
        <p:nvSpPr>
          <p:cNvPr id="302" name="Shape 302"/>
          <p:cNvSpPr/>
          <p:nvPr/>
        </p:nvSpPr>
        <p:spPr>
          <a:xfrm>
            <a:off x="4407722" y="2743175"/>
            <a:ext cx="2324519" cy="1555102"/>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1078" y="0"/>
                  <a:pt x="2407" y="0"/>
                </a:cubicBezTo>
                <a:lnTo>
                  <a:pt x="3600" y="0"/>
                </a:lnTo>
                <a:lnTo>
                  <a:pt x="19193" y="0"/>
                </a:lnTo>
                <a:cubicBezTo>
                  <a:pt x="20522" y="0"/>
                  <a:pt x="21600" y="1433"/>
                  <a:pt x="21600" y="3200"/>
                </a:cubicBezTo>
                <a:lnTo>
                  <a:pt x="21600" y="16000"/>
                </a:lnTo>
                <a:cubicBezTo>
                  <a:pt x="21600" y="17767"/>
                  <a:pt x="20522" y="19200"/>
                  <a:pt x="19193" y="19200"/>
                </a:cubicBezTo>
                <a:lnTo>
                  <a:pt x="9000" y="19200"/>
                </a:lnTo>
                <a:lnTo>
                  <a:pt x="6300" y="21600"/>
                </a:lnTo>
                <a:lnTo>
                  <a:pt x="3600" y="19200"/>
                </a:lnTo>
                <a:lnTo>
                  <a:pt x="2407" y="19200"/>
                </a:lnTo>
                <a:cubicBezTo>
                  <a:pt x="1078" y="19200"/>
                  <a:pt x="0" y="17767"/>
                  <a:pt x="0" y="16000"/>
                </a:cubicBezTo>
                <a:lnTo>
                  <a:pt x="0" y="16000"/>
                </a:lnTo>
                <a:lnTo>
                  <a:pt x="0" y="11200"/>
                </a:lnTo>
                <a:close/>
              </a:path>
            </a:pathLst>
          </a:custGeom>
          <a:solidFill>
            <a:srgbClr val="5A5A5A"/>
          </a:solidFill>
          <a:ln>
            <a:solidFill>
              <a:srgbClr val="5A5A5A"/>
            </a:solidFill>
          </a:ln>
        </p:spPr>
        <p:txBody>
          <a:bodyPr lIns="0" tIns="0" rIns="0" bIns="0" anchor="ctr"/>
          <a:lstStyle/>
          <a:p>
            <a:pPr lvl="0" algn="ctr">
              <a:defRPr sz="800">
                <a:solidFill>
                  <a:srgbClr val="FFFFFF"/>
                </a:solidFill>
              </a:defRPr>
            </a:pPr>
            <a:endParaRPr/>
          </a:p>
        </p:txBody>
      </p:sp>
      <p:sp>
        <p:nvSpPr>
          <p:cNvPr id="303" name="Shape 303"/>
          <p:cNvSpPr/>
          <p:nvPr/>
        </p:nvSpPr>
        <p:spPr>
          <a:xfrm>
            <a:off x="4483599" y="2820593"/>
            <a:ext cx="2172763" cy="13487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900" b="1">
                <a:solidFill>
                  <a:srgbClr val="FFFFFF"/>
                </a:solidFill>
                <a:latin typeface="ubuntu light"/>
                <a:ea typeface="ubuntu light"/>
                <a:cs typeface="ubuntu light"/>
                <a:sym typeface="ubuntu light"/>
              </a:rPr>
              <a:t>Fun Run for lunch, Cycle, jog, walk or rollerblade to work</a:t>
            </a:r>
          </a:p>
          <a:p>
            <a:pPr lvl="0"/>
            <a:r>
              <a:rPr sz="900">
                <a:solidFill>
                  <a:srgbClr val="FFFFFF"/>
                </a:solidFill>
                <a:latin typeface="ubuntu light"/>
                <a:ea typeface="ubuntu light"/>
                <a:cs typeface="ubuntu light"/>
                <a:sym typeface="ubuntu light"/>
              </a:rPr>
              <a:t>Whole office building goes on a fun run or walks around the nearest local park/gymnasium in lunch hour. Instead of taking the car or public transport, swap for cycling, jogging, walking or rollerblading to work.</a:t>
            </a:r>
          </a:p>
        </p:txBody>
      </p:sp>
      <p:sp>
        <p:nvSpPr>
          <p:cNvPr id="304" name="Shape 304"/>
          <p:cNvSpPr/>
          <p:nvPr/>
        </p:nvSpPr>
        <p:spPr>
          <a:xfrm>
            <a:off x="1342900" y="4227002"/>
            <a:ext cx="1928966" cy="972109"/>
          </a:xfrm>
          <a:custGeom>
            <a:avLst/>
            <a:gdLst/>
            <a:ahLst/>
            <a:cxnLst>
              <a:cxn ang="0">
                <a:pos x="wd2" y="hd2"/>
              </a:cxn>
              <a:cxn ang="5400000">
                <a:pos x="wd2" y="hd2"/>
              </a:cxn>
              <a:cxn ang="10800000">
                <a:pos x="wd2" y="hd2"/>
              </a:cxn>
              <a:cxn ang="16200000">
                <a:pos x="wd2" y="hd2"/>
              </a:cxn>
            </a:cxnLst>
            <a:rect l="0" t="0" r="r" b="b"/>
            <a:pathLst>
              <a:path w="21600" h="21600" extrusionOk="0">
                <a:moveTo>
                  <a:pt x="0" y="3200"/>
                </a:moveTo>
                <a:cubicBezTo>
                  <a:pt x="0" y="1433"/>
                  <a:pt x="722" y="0"/>
                  <a:pt x="1613" y="0"/>
                </a:cubicBezTo>
                <a:lnTo>
                  <a:pt x="3600" y="0"/>
                </a:lnTo>
                <a:lnTo>
                  <a:pt x="19987" y="0"/>
                </a:lnTo>
                <a:cubicBezTo>
                  <a:pt x="20878" y="0"/>
                  <a:pt x="21600" y="1433"/>
                  <a:pt x="21600" y="3200"/>
                </a:cubicBezTo>
                <a:lnTo>
                  <a:pt x="21600" y="16000"/>
                </a:lnTo>
                <a:cubicBezTo>
                  <a:pt x="21600" y="17767"/>
                  <a:pt x="20878" y="19200"/>
                  <a:pt x="19987" y="19200"/>
                </a:cubicBezTo>
                <a:lnTo>
                  <a:pt x="9000" y="19200"/>
                </a:lnTo>
                <a:lnTo>
                  <a:pt x="6300" y="21600"/>
                </a:lnTo>
                <a:lnTo>
                  <a:pt x="3600" y="19200"/>
                </a:lnTo>
                <a:lnTo>
                  <a:pt x="1613" y="19200"/>
                </a:lnTo>
                <a:cubicBezTo>
                  <a:pt x="722" y="19200"/>
                  <a:pt x="0" y="17767"/>
                  <a:pt x="0" y="16000"/>
                </a:cubicBezTo>
                <a:lnTo>
                  <a:pt x="0" y="16000"/>
                </a:lnTo>
                <a:lnTo>
                  <a:pt x="0" y="11200"/>
                </a:lnTo>
                <a:close/>
              </a:path>
            </a:pathLst>
          </a:custGeom>
          <a:solidFill>
            <a:srgbClr val="FFFFFF"/>
          </a:solidFill>
          <a:ln>
            <a:solidFill>
              <a:srgbClr val="E96400"/>
            </a:solidFill>
          </a:ln>
        </p:spPr>
        <p:txBody>
          <a:bodyPr lIns="0" tIns="0" rIns="0" bIns="0" anchor="ctr"/>
          <a:lstStyle/>
          <a:p>
            <a:pPr lvl="0" algn="ctr">
              <a:defRPr sz="1000"/>
            </a:pPr>
            <a:endParaRPr/>
          </a:p>
        </p:txBody>
      </p:sp>
      <p:sp>
        <p:nvSpPr>
          <p:cNvPr id="305" name="Shape 305"/>
          <p:cNvSpPr/>
          <p:nvPr/>
        </p:nvSpPr>
        <p:spPr>
          <a:xfrm>
            <a:off x="1385082" y="4264080"/>
            <a:ext cx="1844602" cy="7899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900" b="1">
                <a:latin typeface="ubuntu light"/>
                <a:ea typeface="ubuntu light"/>
                <a:cs typeface="ubuntu light"/>
                <a:sym typeface="ubuntu light"/>
              </a:rPr>
              <a:t>TCCC Tai Chi</a:t>
            </a:r>
            <a:endParaRPr>
              <a:solidFill>
                <a:srgbClr val="FFFFFF"/>
              </a:solidFill>
            </a:endParaRPr>
          </a:p>
          <a:p>
            <a:pPr lvl="0"/>
            <a:r>
              <a:rPr sz="900">
                <a:latin typeface="ubuntu light"/>
                <a:ea typeface="ubuntu light"/>
                <a:cs typeface="ubuntu light"/>
                <a:sym typeface="ubuntu light"/>
              </a:rPr>
              <a:t>Instructors come to the office and hold mass classes at every location, simultaneously. </a:t>
            </a:r>
            <a:endParaRPr>
              <a:solidFill>
                <a:srgbClr val="FFFFFF"/>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5.png"/>
          <p:cNvPicPr/>
          <p:nvPr/>
        </p:nvPicPr>
        <p:blipFill>
          <a:blip r:embed="rId3" cstate="print">
            <a:extLst/>
          </a:blip>
          <a:stretch>
            <a:fillRect/>
          </a:stretch>
        </p:blipFill>
        <p:spPr>
          <a:xfrm>
            <a:off x="4024041" y="222303"/>
            <a:ext cx="2669382" cy="2888457"/>
          </a:xfrm>
          <a:prstGeom prst="rect">
            <a:avLst/>
          </a:prstGeom>
          <a:ln w="12700">
            <a:miter lim="400000"/>
          </a:ln>
        </p:spPr>
      </p:pic>
      <p:grpSp>
        <p:nvGrpSpPr>
          <p:cNvPr id="56" name="Group 56"/>
          <p:cNvGrpSpPr/>
          <p:nvPr/>
        </p:nvGrpSpPr>
        <p:grpSpPr>
          <a:xfrm>
            <a:off x="5740326" y="-8401"/>
            <a:ext cx="3411585" cy="6874802"/>
            <a:chOff x="0" y="0"/>
            <a:chExt cx="3411584" cy="6874800"/>
          </a:xfrm>
        </p:grpSpPr>
        <p:sp>
          <p:nvSpPr>
            <p:cNvPr id="54" name="Shape 54"/>
            <p:cNvSpPr/>
            <p:nvPr/>
          </p:nvSpPr>
          <p:spPr>
            <a:xfrm>
              <a:off x="0" y="0"/>
              <a:ext cx="3411585" cy="687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cap="flat">
              <a:noFill/>
              <a:miter lim="400000"/>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55" name="Shape 55"/>
            <p:cNvSpPr/>
            <p:nvPr/>
          </p:nvSpPr>
          <p:spPr>
            <a:xfrm rot="5400000">
              <a:off x="1051149" y="426454"/>
              <a:ext cx="449686" cy="2269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lvl="0"/>
              <a:endParaRPr/>
            </a:p>
          </p:txBody>
        </p:sp>
      </p:grpSp>
      <p:sp>
        <p:nvSpPr>
          <p:cNvPr id="57" name="Shape 57"/>
          <p:cNvSpPr/>
          <p:nvPr/>
        </p:nvSpPr>
        <p:spPr>
          <a:xfrm>
            <a:off x="299340" y="5394734"/>
            <a:ext cx="4979526" cy="825798"/>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58" name="Shape 58"/>
          <p:cNvSpPr/>
          <p:nvPr/>
        </p:nvSpPr>
        <p:spPr>
          <a:xfrm>
            <a:off x="287806" y="186058"/>
            <a:ext cx="2197701" cy="56401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nSpc>
                <a:spcPct val="90000"/>
              </a:lnSpc>
            </a:pPr>
            <a:r>
              <a:rPr sz="2100">
                <a:solidFill>
                  <a:srgbClr val="EF6800"/>
                </a:solidFill>
                <a:latin typeface="Arial Bold"/>
                <a:ea typeface="Arial Bold"/>
                <a:cs typeface="Arial Bold"/>
                <a:sym typeface="Arial Bold"/>
              </a:rPr>
              <a:t>INSPIRATION</a:t>
            </a:r>
          </a:p>
          <a:p>
            <a:pPr lvl="0">
              <a:lnSpc>
                <a:spcPct val="90000"/>
              </a:lnSpc>
            </a:pPr>
            <a:r>
              <a:rPr sz="1400">
                <a:solidFill>
                  <a:srgbClr val="EF6800"/>
                </a:solidFill>
                <a:latin typeface="Arial"/>
                <a:ea typeface="Arial"/>
                <a:cs typeface="Arial"/>
                <a:sym typeface="Arial"/>
              </a:rPr>
              <a:t>Campaign Promotion </a:t>
            </a:r>
          </a:p>
        </p:txBody>
      </p:sp>
      <p:sp>
        <p:nvSpPr>
          <p:cNvPr id="59" name="Shape 59"/>
          <p:cNvSpPr/>
          <p:nvPr/>
        </p:nvSpPr>
        <p:spPr>
          <a:xfrm>
            <a:off x="292910" y="982369"/>
            <a:ext cx="4715408" cy="95667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600" cap="all" dirty="0">
                <a:latin typeface="Arial Bold"/>
                <a:ea typeface="Arial Bold"/>
                <a:cs typeface="Arial Bold"/>
                <a:sym typeface="Arial Bold"/>
              </a:rPr>
              <a:t>MOVE Minute – Scotland</a:t>
            </a:r>
          </a:p>
          <a:p>
            <a:pPr lvl="0">
              <a:spcBef>
                <a:spcPts val="500"/>
              </a:spcBef>
            </a:pPr>
            <a:r>
              <a:rPr sz="1200" dirty="0" err="1">
                <a:latin typeface="Arial Bold"/>
                <a:ea typeface="Arial Bold"/>
                <a:cs typeface="Arial Bold"/>
                <a:sym typeface="Arial Bold"/>
              </a:rPr>
              <a:t>Organised</a:t>
            </a:r>
            <a:r>
              <a:rPr sz="1200" dirty="0">
                <a:latin typeface="Arial Bold"/>
                <a:ea typeface="Arial Bold"/>
                <a:cs typeface="Arial Bold"/>
                <a:sym typeface="Arial Bold"/>
              </a:rPr>
              <a:t> by: </a:t>
            </a:r>
            <a:r>
              <a:rPr sz="1200" dirty="0">
                <a:latin typeface="Arial" pitchFamily="34" charset="0"/>
                <a:ea typeface="Arial Bold"/>
                <a:cs typeface="Arial" pitchFamily="34" charset="0"/>
                <a:sym typeface="Arial Bold"/>
              </a:rPr>
              <a:t>South </a:t>
            </a:r>
            <a:r>
              <a:rPr sz="1200" dirty="0" err="1">
                <a:latin typeface="Arial" pitchFamily="34" charset="0"/>
                <a:ea typeface="Arial Bold"/>
                <a:cs typeface="Arial" pitchFamily="34" charset="0"/>
                <a:sym typeface="Arial Bold"/>
              </a:rPr>
              <a:t>Lanarkshire</a:t>
            </a:r>
            <a:r>
              <a:rPr sz="1200" dirty="0">
                <a:latin typeface="Arial" pitchFamily="34" charset="0"/>
                <a:ea typeface="Arial Bold"/>
                <a:cs typeface="Arial" pitchFamily="34" charset="0"/>
                <a:sym typeface="Arial Bold"/>
              </a:rPr>
              <a:t> Leisure and Culture</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€ 0 – € 100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15.000</a:t>
            </a:r>
          </a:p>
        </p:txBody>
      </p:sp>
      <p:sp>
        <p:nvSpPr>
          <p:cNvPr id="60" name="Shape 60"/>
          <p:cNvSpPr/>
          <p:nvPr/>
        </p:nvSpPr>
        <p:spPr>
          <a:xfrm>
            <a:off x="424281" y="5467797"/>
            <a:ext cx="4833519" cy="6796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Coordination between the schools and MOVE Minute volunteers was key in order to cover as many schools as possible and get the message across. This is a great opportunity to promote other MOVE Week events or activity sessions. </a:t>
            </a:r>
          </a:p>
        </p:txBody>
      </p:sp>
      <p:sp>
        <p:nvSpPr>
          <p:cNvPr id="61" name="Shape 61"/>
          <p:cNvSpPr/>
          <p:nvPr/>
        </p:nvSpPr>
        <p:spPr>
          <a:xfrm>
            <a:off x="7335614" y="1954589"/>
            <a:ext cx="1530609" cy="1046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dirty="0">
                <a:solidFill>
                  <a:srgbClr val="FFFFFF"/>
                </a:solidFill>
                <a:latin typeface="Arial Bold"/>
                <a:ea typeface="Arial Bold"/>
                <a:cs typeface="Arial Bold"/>
                <a:sym typeface="Arial Bold"/>
              </a:rPr>
              <a:t>WHAT</a:t>
            </a:r>
          </a:p>
          <a:p>
            <a:pPr lvl="0"/>
            <a:r>
              <a:rPr sz="1000" dirty="0">
                <a:latin typeface="Arial"/>
                <a:ea typeface="Arial"/>
                <a:cs typeface="Arial"/>
                <a:sym typeface="Arial"/>
              </a:rPr>
              <a:t>Easy and affordable local concept that anyone can use to promote sport and physical activity to children.</a:t>
            </a:r>
          </a:p>
        </p:txBody>
      </p:sp>
      <p:sp>
        <p:nvSpPr>
          <p:cNvPr id="62" name="Shape 62"/>
          <p:cNvSpPr/>
          <p:nvPr/>
        </p:nvSpPr>
        <p:spPr>
          <a:xfrm>
            <a:off x="299340" y="3200400"/>
            <a:ext cx="4540531" cy="19338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050" dirty="0">
                <a:latin typeface="Arial" pitchFamily="34" charset="0"/>
                <a:ea typeface="Arial Bold"/>
                <a:cs typeface="Arial" pitchFamily="34" charset="0"/>
                <a:sym typeface="Arial Bold"/>
              </a:rPr>
              <a:t>MOVE Minute was created by SLLC's active schools coordinators who visit schools together with their Youth Sport Trust Young Ambassadors and encourage pupils and staff to take part in one minute of physical activity to show how easy it is to move every day. Schools then sign a pledge, which means that they agree to 'move more' as a whole school.  </a:t>
            </a:r>
          </a:p>
          <a:p>
            <a:pPr lvl="0"/>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The objectives of “MOVE Minute” are:</a:t>
            </a:r>
          </a:p>
          <a:p>
            <a:pPr marL="190500" lvl="0" indent="-127000">
              <a:spcBef>
                <a:spcPts val="500"/>
              </a:spcBef>
              <a:buSzPct val="100000"/>
              <a:buFont typeface="Arial"/>
              <a:buChar char="•"/>
            </a:pPr>
            <a:r>
              <a:rPr sz="1050" dirty="0">
                <a:latin typeface="Arial" pitchFamily="34" charset="0"/>
                <a:ea typeface="Arial Bold"/>
                <a:cs typeface="Arial" pitchFamily="34" charset="0"/>
                <a:sym typeface="Arial Bold"/>
              </a:rPr>
              <a:t>To communicate that being physical active is a simple but long term process which can be easily integrated in everyone’s daily schedule</a:t>
            </a:r>
          </a:p>
          <a:p>
            <a:pPr marL="190500" lvl="0" indent="-127000">
              <a:buSzPct val="100000"/>
              <a:buFont typeface="Arial"/>
              <a:buChar char="•"/>
            </a:pPr>
            <a:r>
              <a:rPr sz="1050" dirty="0">
                <a:latin typeface="Arial" pitchFamily="34" charset="0"/>
                <a:ea typeface="Arial Bold"/>
                <a:cs typeface="Arial" pitchFamily="34" charset="0"/>
                <a:sym typeface="Arial Bold"/>
              </a:rPr>
              <a:t>To offer all children and young people the motivation and opportunities to 'get active’</a:t>
            </a:r>
          </a:p>
        </p:txBody>
      </p:sp>
      <p:pic>
        <p:nvPicPr>
          <p:cNvPr id="63" name="pasted-image.pdf"/>
          <p:cNvPicPr/>
          <p:nvPr/>
        </p:nvPicPr>
        <p:blipFill>
          <a:blip r:embed="rId4" cstate="print">
            <a:extLst/>
          </a:blip>
          <a:stretch>
            <a:fillRect/>
          </a:stretch>
        </p:blipFill>
        <p:spPr>
          <a:xfrm>
            <a:off x="7029043" y="5971884"/>
            <a:ext cx="1782435" cy="564017"/>
          </a:xfrm>
          <a:prstGeom prst="rect">
            <a:avLst/>
          </a:prstGeom>
          <a:ln w="12700">
            <a:miter lim="400000"/>
          </a:ln>
        </p:spPr>
      </p:pic>
      <p:sp>
        <p:nvSpPr>
          <p:cNvPr id="64" name="Shape 64"/>
          <p:cNvSpPr/>
          <p:nvPr/>
        </p:nvSpPr>
        <p:spPr>
          <a:xfrm>
            <a:off x="7560365" y="431827"/>
            <a:ext cx="1302259" cy="7735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sz="1200">
                <a:solidFill>
                  <a:srgbClr val="FFFFFF"/>
                </a:solidFill>
                <a:latin typeface="Arial Bold"/>
                <a:ea typeface="Arial Bold"/>
                <a:cs typeface="Arial Bold"/>
                <a:sym typeface="Arial Bold"/>
              </a:rPr>
              <a:t>Jennifer Griffin</a:t>
            </a:r>
          </a:p>
          <a:p>
            <a:pPr lvl="0"/>
            <a:endParaRPr sz="900">
              <a:latin typeface="Arial Bold"/>
              <a:ea typeface="Arial Bold"/>
              <a:cs typeface="Arial Bold"/>
              <a:sym typeface="Arial Bold"/>
            </a:endParaRPr>
          </a:p>
          <a:p>
            <a:pPr lvl="0"/>
            <a:r>
              <a:rPr sz="900">
                <a:latin typeface="Arial Bold"/>
                <a:ea typeface="Arial Bold"/>
                <a:cs typeface="Arial Bold"/>
                <a:sym typeface="Arial Bold"/>
                <a:hlinkClick r:id="rId5"/>
              </a:rPr>
              <a:t>Email</a:t>
            </a:r>
            <a:r>
              <a:rPr sz="900" u="sng">
                <a:latin typeface="Arial Bold"/>
                <a:ea typeface="Arial Bold"/>
                <a:cs typeface="Arial Bold"/>
                <a:sym typeface="Arial Bold"/>
              </a:rPr>
              <a:t>    </a:t>
            </a:r>
            <a:r>
              <a:rPr sz="900">
                <a:latin typeface="Arial Bold"/>
                <a:ea typeface="Arial Bold"/>
                <a:cs typeface="Arial Bold"/>
                <a:sym typeface="Arial Bold"/>
                <a:hlinkClick r:id="rId6"/>
              </a:rPr>
              <a:t>Website</a:t>
            </a:r>
            <a:r>
              <a:rPr sz="900">
                <a:latin typeface="Arial Bold"/>
                <a:ea typeface="Arial Bold"/>
                <a:cs typeface="Arial Bold"/>
                <a:sym typeface="Arial Bold"/>
              </a:rPr>
              <a:t>   </a:t>
            </a:r>
            <a:r>
              <a:rPr sz="900">
                <a:latin typeface="Arial Bold"/>
                <a:ea typeface="Arial Bold"/>
                <a:cs typeface="Arial Bold"/>
                <a:sym typeface="Arial Bold"/>
                <a:hlinkClick r:id="rId7"/>
              </a:rPr>
              <a:t>Facebook</a:t>
            </a:r>
            <a:endParaRPr sz="900">
              <a:latin typeface="Arial Bold"/>
              <a:ea typeface="Arial Bold"/>
              <a:cs typeface="Arial Bold"/>
              <a:sym typeface="Arial Bold"/>
            </a:endParaRPr>
          </a:p>
          <a:p>
            <a:pPr lvl="0"/>
            <a:r>
              <a:rPr sz="900">
                <a:latin typeface="Arial Bold"/>
                <a:ea typeface="Arial Bold"/>
                <a:cs typeface="Arial Bold"/>
                <a:sym typeface="Arial Bold"/>
                <a:hlinkClick r:id="rId8"/>
              </a:rPr>
              <a:t>YouTube</a:t>
            </a:r>
          </a:p>
        </p:txBody>
      </p:sp>
      <p:sp>
        <p:nvSpPr>
          <p:cNvPr id="65" name="Shape 65"/>
          <p:cNvSpPr/>
          <p:nvPr/>
        </p:nvSpPr>
        <p:spPr>
          <a:xfrm>
            <a:off x="6882572" y="3103428"/>
            <a:ext cx="1963399" cy="6841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a:ea typeface="Arial"/>
                <a:cs typeface="Arial"/>
                <a:sym typeface="Arial"/>
              </a:rPr>
              <a:t>Visiting schools during MOVE Week. Involving young ambassadors.</a:t>
            </a:r>
          </a:p>
        </p:txBody>
      </p:sp>
      <p:sp>
        <p:nvSpPr>
          <p:cNvPr id="66" name="Shape 66"/>
          <p:cNvSpPr/>
          <p:nvPr/>
        </p:nvSpPr>
        <p:spPr>
          <a:xfrm>
            <a:off x="6526757" y="4036368"/>
            <a:ext cx="2197701" cy="6841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a:ea typeface="Arial"/>
                <a:cs typeface="Arial"/>
                <a:sym typeface="Arial"/>
              </a:rPr>
              <a:t>Simple but long term process which is easy and fun for everyone. Active celebration of movement.</a:t>
            </a:r>
          </a:p>
        </p:txBody>
      </p:sp>
      <p:pic>
        <p:nvPicPr>
          <p:cNvPr id="67" name="pasted-image.pdf"/>
          <p:cNvPicPr/>
          <p:nvPr/>
        </p:nvPicPr>
        <p:blipFill>
          <a:blip r:embed="rId9" cstate="print">
            <a:extLst/>
          </a:blip>
          <a:stretch>
            <a:fillRect/>
          </a:stretch>
        </p:blipFill>
        <p:spPr>
          <a:xfrm>
            <a:off x="7270856" y="438592"/>
            <a:ext cx="226987" cy="22700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1"/>
          <p:cNvGrpSpPr/>
          <p:nvPr/>
        </p:nvGrpSpPr>
        <p:grpSpPr>
          <a:xfrm>
            <a:off x="5740326" y="-8401"/>
            <a:ext cx="3411585" cy="6874802"/>
            <a:chOff x="0" y="0"/>
            <a:chExt cx="3411584" cy="6874800"/>
          </a:xfrm>
        </p:grpSpPr>
        <p:sp>
          <p:nvSpPr>
            <p:cNvPr id="69" name="Shape 69"/>
            <p:cNvSpPr/>
            <p:nvPr/>
          </p:nvSpPr>
          <p:spPr>
            <a:xfrm>
              <a:off x="0" y="0"/>
              <a:ext cx="3411585" cy="687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cap="flat">
              <a:noFill/>
              <a:miter lim="400000"/>
            </a:ln>
            <a:effectLst>
              <a:outerShdw blurRad="38100" dist="20000" dir="5400000" rotWithShape="0">
                <a:srgbClr val="000000">
                  <a:alpha val="38000"/>
                </a:srgbClr>
              </a:outerShdw>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70" name="Shape 70"/>
            <p:cNvSpPr/>
            <p:nvPr/>
          </p:nvSpPr>
          <p:spPr>
            <a:xfrm rot="5400000">
              <a:off x="1051149" y="426454"/>
              <a:ext cx="449686" cy="2269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cap="flat">
              <a:noFill/>
              <a:miter lim="400000"/>
            </a:ln>
            <a:effectLst/>
          </p:spPr>
          <p:txBody>
            <a:bodyPr wrap="square" lIns="0" tIns="0" rIns="0" bIns="0" numCol="1" anchor="ctr">
              <a:noAutofit/>
            </a:bodyPr>
            <a:lstStyle/>
            <a:p>
              <a:pPr lvl="0"/>
              <a:endParaRPr/>
            </a:p>
          </p:txBody>
        </p:sp>
      </p:grpSp>
      <p:sp>
        <p:nvSpPr>
          <p:cNvPr id="72" name="Shape 72"/>
          <p:cNvSpPr/>
          <p:nvPr/>
        </p:nvSpPr>
        <p:spPr>
          <a:xfrm>
            <a:off x="287806" y="186058"/>
            <a:ext cx="2197701" cy="5640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a:solidFill>
                  <a:srgbClr val="EF6800"/>
                </a:solidFill>
                <a:latin typeface="Arial Bold"/>
                <a:ea typeface="Arial Bold"/>
                <a:cs typeface="Arial Bold"/>
                <a:sym typeface="Arial Bold"/>
              </a:rPr>
              <a:t>INSPIRATION</a:t>
            </a:r>
          </a:p>
          <a:p>
            <a:pPr lvl="0">
              <a:lnSpc>
                <a:spcPct val="90000"/>
              </a:lnSpc>
            </a:pPr>
            <a:r>
              <a:rPr sz="1400">
                <a:solidFill>
                  <a:srgbClr val="EF6800"/>
                </a:solidFill>
                <a:latin typeface="Arial"/>
                <a:ea typeface="Arial"/>
                <a:cs typeface="Arial"/>
                <a:sym typeface="Arial"/>
              </a:rPr>
              <a:t>Planning and Coordination</a:t>
            </a:r>
          </a:p>
        </p:txBody>
      </p:sp>
      <p:sp>
        <p:nvSpPr>
          <p:cNvPr id="73" name="Shape 73"/>
          <p:cNvSpPr/>
          <p:nvPr/>
        </p:nvSpPr>
        <p:spPr>
          <a:xfrm>
            <a:off x="292910" y="982369"/>
            <a:ext cx="632134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600" cap="all" dirty="0" err="1">
                <a:latin typeface="Arial Bold"/>
                <a:ea typeface="Arial Bold"/>
                <a:cs typeface="Arial Bold"/>
                <a:sym typeface="Arial Bold"/>
              </a:rPr>
              <a:t>Viens</a:t>
            </a:r>
            <a:r>
              <a:rPr sz="1600" cap="all" dirty="0">
                <a:latin typeface="Arial Bold"/>
                <a:ea typeface="Arial Bold"/>
                <a:cs typeface="Arial Bold"/>
                <a:sym typeface="Arial Bold"/>
              </a:rPr>
              <a:t> </a:t>
            </a:r>
            <a:r>
              <a:rPr sz="1600" cap="all" dirty="0" err="1">
                <a:latin typeface="Arial Bold"/>
                <a:ea typeface="Arial Bold"/>
                <a:cs typeface="Arial Bold"/>
                <a:sym typeface="Arial Bold"/>
              </a:rPr>
              <a:t>partager</a:t>
            </a:r>
            <a:r>
              <a:rPr sz="1600" cap="all" dirty="0">
                <a:latin typeface="Arial Bold"/>
                <a:ea typeface="Arial Bold"/>
                <a:cs typeface="Arial Bold"/>
                <a:sym typeface="Arial Bold"/>
              </a:rPr>
              <a:t> ton </a:t>
            </a:r>
            <a:r>
              <a:rPr sz="1600" cap="all" dirty="0" err="1">
                <a:latin typeface="Arial Bold"/>
                <a:ea typeface="Arial Bold"/>
                <a:cs typeface="Arial Bold"/>
                <a:sym typeface="Arial Bold"/>
              </a:rPr>
              <a:t>energié</a:t>
            </a:r>
            <a:r>
              <a:rPr sz="1600" cap="all" dirty="0">
                <a:latin typeface="Arial Bold"/>
                <a:ea typeface="Arial Bold"/>
                <a:cs typeface="Arial Bold"/>
                <a:sym typeface="Arial Bold"/>
              </a:rPr>
              <a:t> - France</a:t>
            </a:r>
          </a:p>
          <a:p>
            <a:pPr lvl="0">
              <a:spcBef>
                <a:spcPts val="500"/>
              </a:spcBef>
            </a:pPr>
            <a:r>
              <a:rPr sz="1200" dirty="0" err="1">
                <a:latin typeface="Arial Bold"/>
                <a:ea typeface="Arial Bold"/>
                <a:cs typeface="Arial Bold"/>
                <a:sym typeface="Arial Bold"/>
              </a:rPr>
              <a:t>Organised</a:t>
            </a:r>
            <a:r>
              <a:rPr sz="1200" dirty="0">
                <a:latin typeface="Arial Bold"/>
                <a:ea typeface="Arial Bold"/>
                <a:cs typeface="Arial Bold"/>
                <a:sym typeface="Arial Bold"/>
              </a:rPr>
              <a:t> by: </a:t>
            </a:r>
            <a:r>
              <a:rPr sz="1200" dirty="0">
                <a:latin typeface="Arial" pitchFamily="34" charset="0"/>
                <a:ea typeface="Arial Bold"/>
                <a:cs typeface="Arial" pitchFamily="34" charset="0"/>
                <a:sym typeface="Arial Bold"/>
              </a:rPr>
              <a:t>Students of the University Paris </a:t>
            </a:r>
            <a:r>
              <a:rPr sz="1200" dirty="0" err="1">
                <a:latin typeface="Arial" pitchFamily="34" charset="0"/>
                <a:ea typeface="Arial Bold"/>
                <a:cs typeface="Arial" pitchFamily="34" charset="0"/>
                <a:sym typeface="Arial Bold"/>
              </a:rPr>
              <a:t>Sud</a:t>
            </a:r>
            <a:r>
              <a:rPr sz="1200" dirty="0">
                <a:latin typeface="Arial" pitchFamily="34" charset="0"/>
                <a:ea typeface="Arial Bold"/>
                <a:cs typeface="Arial" pitchFamily="34" charset="0"/>
                <a:sym typeface="Arial Bold"/>
              </a:rPr>
              <a:t> / Association of Students in Sport Management d'Orsay</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3.150 participant s/ 65 volunteers</a:t>
            </a:r>
          </a:p>
        </p:txBody>
      </p:sp>
      <p:sp>
        <p:nvSpPr>
          <p:cNvPr id="74" name="Shape 74"/>
          <p:cNvSpPr/>
          <p:nvPr/>
        </p:nvSpPr>
        <p:spPr>
          <a:xfrm>
            <a:off x="7335614" y="1954589"/>
            <a:ext cx="1530609"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WHAT</a:t>
            </a:r>
          </a:p>
          <a:p>
            <a:pPr lvl="0"/>
            <a:r>
              <a:rPr sz="1000">
                <a:latin typeface="Arial"/>
                <a:ea typeface="Arial"/>
                <a:cs typeface="Arial"/>
                <a:sym typeface="Arial"/>
              </a:rPr>
              <a:t>Week-long event including conference and wide range of physical activities.</a:t>
            </a:r>
          </a:p>
        </p:txBody>
      </p:sp>
      <p:sp>
        <p:nvSpPr>
          <p:cNvPr id="75" name="Shape 75"/>
          <p:cNvSpPr/>
          <p:nvPr/>
        </p:nvSpPr>
        <p:spPr>
          <a:xfrm>
            <a:off x="279088" y="4191000"/>
            <a:ext cx="4540531" cy="21646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dirty="0">
                <a:latin typeface="Arial"/>
                <a:ea typeface="Arial"/>
                <a:cs typeface="Arial"/>
                <a:sym typeface="Arial"/>
              </a:rPr>
              <a:t>"</a:t>
            </a:r>
            <a:r>
              <a:rPr sz="1050" dirty="0" err="1">
                <a:latin typeface="Arial"/>
                <a:ea typeface="Arial"/>
                <a:cs typeface="Arial"/>
                <a:sym typeface="Arial"/>
              </a:rPr>
              <a:t>Viens</a:t>
            </a:r>
            <a:r>
              <a:rPr sz="1050" dirty="0">
                <a:latin typeface="Arial"/>
                <a:ea typeface="Arial"/>
                <a:cs typeface="Arial"/>
                <a:sym typeface="Arial"/>
              </a:rPr>
              <a:t> </a:t>
            </a:r>
            <a:r>
              <a:rPr sz="1050" dirty="0" err="1">
                <a:latin typeface="Arial"/>
                <a:ea typeface="Arial"/>
                <a:cs typeface="Arial"/>
                <a:sym typeface="Arial"/>
              </a:rPr>
              <a:t>partager</a:t>
            </a:r>
            <a:r>
              <a:rPr sz="1050" dirty="0">
                <a:latin typeface="Arial"/>
                <a:ea typeface="Arial"/>
                <a:cs typeface="Arial"/>
                <a:sym typeface="Arial"/>
              </a:rPr>
              <a:t> ton </a:t>
            </a:r>
            <a:r>
              <a:rPr sz="1050" dirty="0" err="1">
                <a:latin typeface="Arial"/>
                <a:ea typeface="Arial"/>
                <a:cs typeface="Arial"/>
                <a:sym typeface="Arial"/>
              </a:rPr>
              <a:t>energié</a:t>
            </a:r>
            <a:r>
              <a:rPr sz="1050" dirty="0">
                <a:latin typeface="Arial"/>
                <a:ea typeface="Arial"/>
                <a:cs typeface="Arial"/>
                <a:sym typeface="Arial"/>
              </a:rPr>
              <a:t>” is a sporting event that invites citizens and all public to do a wide range of physical activities and participate in a conference on Europe, Sport and Citizenship, with expert input from specialists in these fields.</a:t>
            </a:r>
          </a:p>
          <a:p>
            <a:pPr lvl="0"/>
            <a:endParaRPr sz="1050" dirty="0">
              <a:latin typeface="Arial"/>
              <a:ea typeface="Arial"/>
              <a:cs typeface="Arial"/>
              <a:sym typeface="Arial"/>
            </a:endParaRPr>
          </a:p>
          <a:p>
            <a:pPr lvl="0"/>
            <a:r>
              <a:rPr sz="1050" dirty="0">
                <a:latin typeface="Arial"/>
                <a:ea typeface="Arial"/>
                <a:cs typeface="Arial"/>
                <a:sym typeface="Arial"/>
              </a:rPr>
              <a:t>The conference is called: "Edutainment Entertainment in and through sport: a key to promote a constructive dialogue between European citizens”.</a:t>
            </a:r>
          </a:p>
          <a:p>
            <a:pPr lvl="0"/>
            <a:endParaRPr sz="1050" dirty="0">
              <a:latin typeface="Arial"/>
              <a:ea typeface="Arial"/>
              <a:cs typeface="Arial"/>
              <a:sym typeface="Arial"/>
            </a:endParaRPr>
          </a:p>
          <a:p>
            <a:pPr lvl="0"/>
            <a:r>
              <a:rPr sz="1050" dirty="0">
                <a:latin typeface="Arial"/>
                <a:ea typeface="Arial"/>
                <a:cs typeface="Arial"/>
                <a:sym typeface="Arial"/>
              </a:rPr>
              <a:t>The objectives of "</a:t>
            </a:r>
            <a:r>
              <a:rPr sz="1050" dirty="0" err="1">
                <a:latin typeface="Arial"/>
                <a:ea typeface="Arial"/>
                <a:cs typeface="Arial"/>
                <a:sym typeface="Arial"/>
              </a:rPr>
              <a:t>Viens</a:t>
            </a:r>
            <a:r>
              <a:rPr sz="1050" dirty="0">
                <a:latin typeface="Arial"/>
                <a:ea typeface="Arial"/>
                <a:cs typeface="Arial"/>
                <a:sym typeface="Arial"/>
              </a:rPr>
              <a:t> </a:t>
            </a:r>
            <a:r>
              <a:rPr sz="1050" dirty="0" err="1">
                <a:latin typeface="Arial"/>
                <a:ea typeface="Arial"/>
                <a:cs typeface="Arial"/>
                <a:sym typeface="Arial"/>
              </a:rPr>
              <a:t>partager</a:t>
            </a:r>
            <a:r>
              <a:rPr sz="1050" dirty="0">
                <a:latin typeface="Arial"/>
                <a:ea typeface="Arial"/>
                <a:cs typeface="Arial"/>
                <a:sym typeface="Arial"/>
              </a:rPr>
              <a:t> ton </a:t>
            </a:r>
            <a:r>
              <a:rPr sz="1050" dirty="0" err="1">
                <a:latin typeface="Arial"/>
                <a:ea typeface="Arial"/>
                <a:cs typeface="Arial"/>
                <a:sym typeface="Arial"/>
              </a:rPr>
              <a:t>energié</a:t>
            </a:r>
            <a:r>
              <a:rPr sz="1050" dirty="0">
                <a:latin typeface="Arial"/>
                <a:ea typeface="Arial"/>
                <a:cs typeface="Arial"/>
                <a:sym typeface="Arial"/>
              </a:rPr>
              <a:t>" are:</a:t>
            </a:r>
          </a:p>
          <a:p>
            <a:pPr marL="190500" lvl="0" indent="-127000">
              <a:spcBef>
                <a:spcPts val="500"/>
              </a:spcBef>
              <a:buSzPct val="100000"/>
              <a:buFont typeface="Arial"/>
              <a:buChar char="•"/>
            </a:pPr>
            <a:r>
              <a:rPr sz="1050" dirty="0">
                <a:latin typeface="Arial"/>
                <a:ea typeface="Arial"/>
                <a:cs typeface="Arial"/>
                <a:sym typeface="Arial"/>
              </a:rPr>
              <a:t>To develop the students’ and the general public’s awareness of  the importance of regular physical activity for health</a:t>
            </a:r>
          </a:p>
          <a:p>
            <a:pPr marL="190500" lvl="0" indent="-127000">
              <a:buSzPct val="100000"/>
              <a:buFont typeface="Arial"/>
              <a:buChar char="•"/>
            </a:pPr>
            <a:r>
              <a:rPr sz="1050" dirty="0">
                <a:latin typeface="Arial"/>
                <a:ea typeface="Arial"/>
                <a:cs typeface="Arial"/>
                <a:sym typeface="Arial"/>
              </a:rPr>
              <a:t>To use sport and physical activity to educate students and the general public about the capabilities and qualities of people with disabilities</a:t>
            </a:r>
          </a:p>
        </p:txBody>
      </p:sp>
      <p:pic>
        <p:nvPicPr>
          <p:cNvPr id="76"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77" name="Shape 77"/>
          <p:cNvSpPr/>
          <p:nvPr/>
        </p:nvSpPr>
        <p:spPr>
          <a:xfrm>
            <a:off x="7560365" y="431827"/>
            <a:ext cx="1302259" cy="90024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Contact</a:t>
            </a:r>
          </a:p>
          <a:p>
            <a:pPr lvl="0">
              <a:lnSpc>
                <a:spcPct val="150000"/>
              </a:lnSpc>
              <a:spcBef>
                <a:spcPts val="300"/>
              </a:spcBef>
            </a:pPr>
            <a:endParaRPr sz="800" dirty="0">
              <a:latin typeface="Arial Bold"/>
              <a:ea typeface="Arial Bold"/>
              <a:cs typeface="Arial Bold"/>
              <a:sym typeface="Arial Bold"/>
            </a:endParaRPr>
          </a:p>
          <a:p>
            <a:pPr lvl="0">
              <a:spcBef>
                <a:spcPts val="300"/>
              </a:spcBef>
            </a:pPr>
            <a:r>
              <a:rPr sz="900" dirty="0">
                <a:latin typeface="Arial Bold"/>
                <a:ea typeface="Arial Bold"/>
                <a:cs typeface="Arial Bold"/>
                <a:sym typeface="Arial Bold"/>
                <a:hlinkClick r:id="rId4"/>
              </a:rPr>
              <a:t>Email </a:t>
            </a:r>
            <a:r>
              <a:rPr sz="900" dirty="0">
                <a:latin typeface="Arial Bold"/>
                <a:ea typeface="Arial Bold"/>
                <a:cs typeface="Arial Bold"/>
                <a:sym typeface="Arial Bold"/>
              </a:rPr>
              <a:t>          </a:t>
            </a:r>
            <a:r>
              <a:rPr sz="900" dirty="0">
                <a:latin typeface="Arial Bold"/>
                <a:ea typeface="Arial Bold"/>
                <a:cs typeface="Arial Bold"/>
                <a:sym typeface="Arial Bold"/>
                <a:hlinkClick r:id="rId5"/>
              </a:rPr>
              <a:t>Website</a:t>
            </a:r>
            <a:r>
              <a:rPr sz="900" dirty="0">
                <a:latin typeface="Arial Bold"/>
                <a:ea typeface="Arial Bold"/>
                <a:cs typeface="Arial Bold"/>
                <a:sym typeface="Arial Bold"/>
              </a:rPr>
              <a:t>       </a:t>
            </a:r>
            <a:r>
              <a:rPr sz="900" dirty="0">
                <a:latin typeface="Arial Bold"/>
                <a:ea typeface="Arial Bold"/>
                <a:cs typeface="Arial Bold"/>
                <a:sym typeface="Arial Bold"/>
                <a:hlinkClick r:id="rId6"/>
              </a:rPr>
              <a:t>Facebook </a:t>
            </a:r>
            <a:r>
              <a:rPr sz="800" dirty="0" smtClean="0">
                <a:latin typeface="Arial Bold"/>
                <a:ea typeface="Arial Bold"/>
                <a:cs typeface="Arial Bold"/>
                <a:sym typeface="Arial Bold"/>
              </a:rPr>
              <a:t>  </a:t>
            </a:r>
            <a:r>
              <a:rPr sz="900" dirty="0" smtClean="0">
                <a:latin typeface="Arial Bold"/>
                <a:ea typeface="Arial Bold"/>
                <a:cs typeface="Arial Bold"/>
                <a:sym typeface="Arial Bold"/>
              </a:rPr>
              <a:t> </a:t>
            </a:r>
            <a:r>
              <a:rPr sz="900" dirty="0">
                <a:latin typeface="Arial Bold"/>
                <a:ea typeface="Arial Bold"/>
                <a:cs typeface="Arial Bold"/>
                <a:sym typeface="Arial Bold"/>
                <a:hlinkClick r:id="rId7"/>
              </a:rPr>
              <a:t>YouTube</a:t>
            </a:r>
            <a:r>
              <a:rPr sz="900" dirty="0">
                <a:latin typeface="Arial Bold"/>
                <a:ea typeface="Arial Bold"/>
                <a:cs typeface="Arial Bold"/>
                <a:sym typeface="Arial Bold"/>
              </a:rPr>
              <a:t>  </a:t>
            </a:r>
          </a:p>
          <a:p>
            <a:pPr lvl="0">
              <a:spcBef>
                <a:spcPts val="300"/>
              </a:spcBef>
            </a:pPr>
            <a:r>
              <a:rPr sz="900" dirty="0">
                <a:latin typeface="Arial Bold"/>
                <a:ea typeface="Arial Bold"/>
                <a:cs typeface="Arial Bold"/>
                <a:sym typeface="Arial Bold"/>
                <a:hlinkClick r:id="rId8"/>
              </a:rPr>
              <a:t>Report</a:t>
            </a:r>
          </a:p>
        </p:txBody>
      </p:sp>
      <p:sp>
        <p:nvSpPr>
          <p:cNvPr id="78" name="Shape 78"/>
          <p:cNvSpPr/>
          <p:nvPr/>
        </p:nvSpPr>
        <p:spPr>
          <a:xfrm>
            <a:off x="6882572" y="2976648"/>
            <a:ext cx="1963399" cy="6841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HOW</a:t>
            </a:r>
          </a:p>
          <a:p>
            <a:pPr lvl="0"/>
            <a:r>
              <a:rPr sz="1000">
                <a:latin typeface="Arial"/>
                <a:ea typeface="Arial"/>
                <a:cs typeface="Arial"/>
                <a:sym typeface="Arial"/>
              </a:rPr>
              <a:t>Pre-planned and coordinated by students from the University  of Paris Sud / AEMSO</a:t>
            </a:r>
          </a:p>
        </p:txBody>
      </p:sp>
      <p:sp>
        <p:nvSpPr>
          <p:cNvPr id="79" name="Shape 79"/>
          <p:cNvSpPr/>
          <p:nvPr/>
        </p:nvSpPr>
        <p:spPr>
          <a:xfrm>
            <a:off x="6526757" y="3859007"/>
            <a:ext cx="2197701" cy="6841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OUTCOME</a:t>
            </a:r>
          </a:p>
          <a:p>
            <a:pPr lvl="0"/>
            <a:r>
              <a:rPr sz="1000">
                <a:latin typeface="Arial"/>
                <a:ea typeface="Arial"/>
                <a:cs typeface="Arial"/>
                <a:sym typeface="Arial"/>
              </a:rPr>
              <a:t>Debate on the potential of edutainment through sport in regard European identity and citizenship.</a:t>
            </a:r>
          </a:p>
        </p:txBody>
      </p:sp>
      <p:pic>
        <p:nvPicPr>
          <p:cNvPr id="80" name="pasted-image.pdf"/>
          <p:cNvPicPr/>
          <p:nvPr/>
        </p:nvPicPr>
        <p:blipFill>
          <a:blip r:embed="rId9" cstate="print">
            <a:extLst/>
          </a:blip>
          <a:stretch>
            <a:fillRect/>
          </a:stretch>
        </p:blipFill>
        <p:spPr>
          <a:xfrm>
            <a:off x="7270856" y="438592"/>
            <a:ext cx="226987" cy="227006"/>
          </a:xfrm>
          <a:prstGeom prst="rect">
            <a:avLst/>
          </a:prstGeom>
          <a:ln w="12700">
            <a:miter lim="400000"/>
          </a:ln>
        </p:spPr>
      </p:pic>
      <p:pic>
        <p:nvPicPr>
          <p:cNvPr id="81" name="image10.jpg"/>
          <p:cNvPicPr/>
          <p:nvPr/>
        </p:nvPicPr>
        <p:blipFill>
          <a:blip r:embed="rId10" cstate="print">
            <a:extLst/>
          </a:blip>
          <a:srcRect t="6075" b="6075"/>
          <a:stretch>
            <a:fillRect/>
          </a:stretch>
        </p:blipFill>
        <p:spPr>
          <a:xfrm>
            <a:off x="331326" y="2057400"/>
            <a:ext cx="2794743" cy="183979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12.jpg" descr="NOW WE DANCE | Move Week Plovdiv | photo by Mirena Zdravcheva"/>
          <p:cNvPicPr/>
          <p:nvPr/>
        </p:nvPicPr>
        <p:blipFill>
          <a:blip r:embed="rId3" cstate="print">
            <a:extLst/>
          </a:blip>
          <a:srcRect b="6357"/>
          <a:stretch>
            <a:fillRect/>
          </a:stretch>
        </p:blipFill>
        <p:spPr>
          <a:xfrm>
            <a:off x="2514600" y="1919489"/>
            <a:ext cx="2041923" cy="1122320"/>
          </a:xfrm>
          <a:prstGeom prst="rect">
            <a:avLst/>
          </a:prstGeom>
          <a:ln w="12700">
            <a:miter lim="400000"/>
          </a:ln>
        </p:spPr>
      </p:pic>
      <p:pic>
        <p:nvPicPr>
          <p:cNvPr id="84" name="image13.jpg" descr="NOW WE DANCE | Move Week Plovdiv | photo by Mirena Zdravcheva"/>
          <p:cNvPicPr/>
          <p:nvPr/>
        </p:nvPicPr>
        <p:blipFill>
          <a:blip r:embed="rId4" cstate="print">
            <a:extLst/>
          </a:blip>
          <a:stretch>
            <a:fillRect/>
          </a:stretch>
        </p:blipFill>
        <p:spPr>
          <a:xfrm>
            <a:off x="331945" y="1919489"/>
            <a:ext cx="2048681" cy="1128511"/>
          </a:xfrm>
          <a:prstGeom prst="rect">
            <a:avLst/>
          </a:prstGeom>
          <a:ln w="12700">
            <a:miter lim="400000"/>
          </a:ln>
        </p:spPr>
      </p:pic>
      <p:sp>
        <p:nvSpPr>
          <p:cNvPr id="85" name="Shape 85"/>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86" name="Shape 86"/>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87" name="Shape 87"/>
          <p:cNvSpPr/>
          <p:nvPr/>
        </p:nvSpPr>
        <p:spPr>
          <a:xfrm>
            <a:off x="331945" y="5895109"/>
            <a:ext cx="4979526" cy="536249"/>
          </a:xfrm>
          <a:prstGeom prst="rect">
            <a:avLst/>
          </a:prstGeom>
          <a:solidFill>
            <a:srgbClr val="DDDDDD"/>
          </a:solidFill>
          <a:ln>
            <a:solidFill>
              <a:srgbClr val="A7A7A7"/>
            </a:solidFill>
          </a:ln>
          <a:effectLst>
            <a:outerShdw blurRad="76200" dir="18900000" sy="23000" kx="-1200000" algn="bl" rotWithShape="0">
              <a:prstClr val="black">
                <a:alpha val="20000"/>
              </a:prstClr>
            </a:outerShdw>
            <a:reflection blurRad="6350" stA="52000" endA="300" endPos="35000" dir="5400000" sy="-100000" algn="bl" rotWithShape="0"/>
          </a:effectLst>
        </p:spPr>
        <p:txBody>
          <a:bodyPr lIns="0" tIns="0" rIns="0" bIns="0" anchor="ctr"/>
          <a:lstStyle/>
          <a:p>
            <a:pPr lvl="0"/>
            <a:endParaRPr/>
          </a:p>
        </p:txBody>
      </p:sp>
      <p:sp>
        <p:nvSpPr>
          <p:cNvPr id="88" name="Shape 88"/>
          <p:cNvSpPr/>
          <p:nvPr/>
        </p:nvSpPr>
        <p:spPr>
          <a:xfrm>
            <a:off x="287806" y="186058"/>
            <a:ext cx="4148648" cy="5640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a:solidFill>
                  <a:srgbClr val="EF6800"/>
                </a:solidFill>
                <a:latin typeface="Arial Bold"/>
                <a:ea typeface="Arial Bold"/>
                <a:cs typeface="Arial Bold"/>
                <a:sym typeface="Arial Bold"/>
              </a:rPr>
              <a:t>INSPIRATION</a:t>
            </a:r>
          </a:p>
          <a:p>
            <a:pPr lvl="0">
              <a:lnSpc>
                <a:spcPct val="90000"/>
              </a:lnSpc>
            </a:pPr>
            <a:r>
              <a:rPr sz="1400">
                <a:solidFill>
                  <a:srgbClr val="EF6800"/>
                </a:solidFill>
                <a:latin typeface="Arial"/>
                <a:ea typeface="Arial"/>
                <a:cs typeface="Arial"/>
                <a:sym typeface="Arial"/>
              </a:rPr>
              <a:t>Flagship city event </a:t>
            </a:r>
          </a:p>
        </p:txBody>
      </p:sp>
      <p:sp>
        <p:nvSpPr>
          <p:cNvPr id="89" name="Shape 89"/>
          <p:cNvSpPr/>
          <p:nvPr/>
        </p:nvSpPr>
        <p:spPr>
          <a:xfrm>
            <a:off x="292909" y="914400"/>
            <a:ext cx="5890633" cy="86433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sz="1600" cap="all" dirty="0">
                <a:latin typeface="Arial Bold"/>
                <a:ea typeface="Arial Bold"/>
                <a:cs typeface="Arial Bold"/>
                <a:sym typeface="Arial Bold"/>
              </a:rPr>
              <a:t>Now We Dance - Bulgaria</a:t>
            </a:r>
          </a:p>
          <a:p>
            <a:pPr lvl="0">
              <a:spcBef>
                <a:spcPts val="500"/>
              </a:spcBef>
            </a:pPr>
            <a:r>
              <a:rPr sz="1200" dirty="0" err="1">
                <a:latin typeface="Arial Bold"/>
                <a:ea typeface="Arial Bold"/>
                <a:cs typeface="Arial Bold"/>
                <a:sym typeface="Arial Bold"/>
              </a:rPr>
              <a:t>Organised</a:t>
            </a:r>
            <a:r>
              <a:rPr sz="1200" dirty="0">
                <a:latin typeface="Arial Bold"/>
                <a:ea typeface="Arial Bold"/>
                <a:cs typeface="Arial Bold"/>
                <a:sym typeface="Arial Bold"/>
              </a:rPr>
              <a:t> by: </a:t>
            </a:r>
            <a:r>
              <a:rPr sz="1200" dirty="0">
                <a:latin typeface="Arial" pitchFamily="34" charset="0"/>
                <a:ea typeface="Arial Bold"/>
                <a:cs typeface="Arial" pitchFamily="34" charset="0"/>
                <a:sym typeface="Arial Bold"/>
              </a:rPr>
              <a:t>WOW Sport, Eva Sport and 24 dance clubs, Plovdiv</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€ 250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600 dancers, more than 2.000 participants</a:t>
            </a:r>
          </a:p>
        </p:txBody>
      </p:sp>
      <p:sp>
        <p:nvSpPr>
          <p:cNvPr id="90" name="Shape 90"/>
          <p:cNvSpPr/>
          <p:nvPr/>
        </p:nvSpPr>
        <p:spPr>
          <a:xfrm>
            <a:off x="404949" y="5977285"/>
            <a:ext cx="4833519" cy="3718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Believe in partnerships. Think out of the box and find your common goal. </a:t>
            </a:r>
          </a:p>
        </p:txBody>
      </p:sp>
      <p:sp>
        <p:nvSpPr>
          <p:cNvPr id="91" name="Shape 91"/>
          <p:cNvSpPr/>
          <p:nvPr/>
        </p:nvSpPr>
        <p:spPr>
          <a:xfrm>
            <a:off x="7335614" y="1954589"/>
            <a:ext cx="1530609"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WHAT</a:t>
            </a:r>
          </a:p>
          <a:p>
            <a:pPr lvl="0"/>
            <a:r>
              <a:rPr sz="1000">
                <a:latin typeface="Arial"/>
                <a:ea typeface="Arial"/>
                <a:cs typeface="Arial"/>
                <a:sym typeface="Arial"/>
              </a:rPr>
              <a:t>Flagship city event. Activity that involves as many by-standers and passers  by as possible.</a:t>
            </a:r>
          </a:p>
        </p:txBody>
      </p:sp>
      <p:sp>
        <p:nvSpPr>
          <p:cNvPr id="92" name="Shape 92"/>
          <p:cNvSpPr/>
          <p:nvPr/>
        </p:nvSpPr>
        <p:spPr>
          <a:xfrm>
            <a:off x="325631" y="3200400"/>
            <a:ext cx="5694169" cy="263149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sz="1050" dirty="0">
                <a:latin typeface="Arial"/>
                <a:ea typeface="Arial"/>
                <a:cs typeface="Arial"/>
                <a:sym typeface="Arial"/>
              </a:rPr>
              <a:t>Now We Dance featured Bulgarian national dances (</a:t>
            </a:r>
            <a:r>
              <a:rPr sz="1050" dirty="0" err="1">
                <a:latin typeface="Arial"/>
                <a:ea typeface="Arial"/>
                <a:cs typeface="Arial"/>
                <a:sym typeface="Arial"/>
              </a:rPr>
              <a:t>horo</a:t>
            </a:r>
            <a:r>
              <a:rPr sz="1050" dirty="0">
                <a:latin typeface="Arial"/>
                <a:ea typeface="Arial"/>
                <a:cs typeface="Arial"/>
                <a:sym typeface="Arial"/>
              </a:rPr>
              <a:t>), which are one of the very popular forms of aerobics. </a:t>
            </a:r>
          </a:p>
          <a:p>
            <a:pPr lvl="0"/>
            <a:endParaRPr sz="800" dirty="0">
              <a:latin typeface="Arial"/>
              <a:ea typeface="Arial"/>
              <a:cs typeface="Arial"/>
              <a:sym typeface="Arial"/>
            </a:endParaRPr>
          </a:p>
          <a:p>
            <a:pPr lvl="0"/>
            <a:r>
              <a:rPr sz="1050" dirty="0">
                <a:latin typeface="Arial"/>
                <a:ea typeface="Arial"/>
                <a:cs typeface="Arial"/>
                <a:sym typeface="Arial"/>
              </a:rPr>
              <a:t>Plovdiv Municipality allowed us </a:t>
            </a:r>
            <a:r>
              <a:rPr sz="1050" dirty="0" err="1">
                <a:latin typeface="Arial"/>
                <a:ea typeface="Arial"/>
                <a:cs typeface="Arial"/>
                <a:sym typeface="Arial"/>
              </a:rPr>
              <a:t>organise</a:t>
            </a:r>
            <a:r>
              <a:rPr sz="1050" dirty="0">
                <a:latin typeface="Arial"/>
                <a:ea typeface="Arial"/>
                <a:cs typeface="Arial"/>
                <a:sym typeface="Arial"/>
              </a:rPr>
              <a:t> the event in the very center of the city in front of the Municipality Building. We were working together with 24 dance clubs - some of them came with more than 100 dancers. We had dancers </a:t>
            </a:r>
            <a:r>
              <a:rPr sz="1050" dirty="0" err="1">
                <a:latin typeface="Arial"/>
                <a:ea typeface="Arial"/>
                <a:cs typeface="Arial"/>
                <a:sym typeface="Arial"/>
              </a:rPr>
              <a:t>ofall</a:t>
            </a:r>
            <a:r>
              <a:rPr sz="1050" dirty="0">
                <a:latin typeface="Arial"/>
                <a:ea typeface="Arial"/>
                <a:cs typeface="Arial"/>
                <a:sym typeface="Arial"/>
              </a:rPr>
              <a:t> ages. The National BNT 2 TV broadcast live coverage of the event. </a:t>
            </a:r>
          </a:p>
          <a:p>
            <a:pPr lvl="0"/>
            <a:endParaRPr sz="800" dirty="0">
              <a:latin typeface="Arial"/>
              <a:ea typeface="Arial"/>
              <a:cs typeface="Arial"/>
              <a:sym typeface="Arial"/>
            </a:endParaRPr>
          </a:p>
          <a:p>
            <a:pPr lvl="0"/>
            <a:r>
              <a:rPr sz="1050" dirty="0">
                <a:latin typeface="Arial"/>
                <a:ea typeface="Arial"/>
                <a:cs typeface="Arial"/>
                <a:sym typeface="Arial"/>
              </a:rPr>
              <a:t>The main message was "Lets do something together for the city and for the people and have fun". </a:t>
            </a:r>
          </a:p>
          <a:p>
            <a:pPr lvl="0"/>
            <a:endParaRPr sz="800" dirty="0">
              <a:latin typeface="Arial"/>
              <a:ea typeface="Arial"/>
              <a:cs typeface="Arial"/>
              <a:sym typeface="Arial"/>
            </a:endParaRPr>
          </a:p>
          <a:p>
            <a:pPr lvl="0"/>
            <a:r>
              <a:rPr sz="1050" dirty="0">
                <a:latin typeface="Arial"/>
                <a:ea typeface="Arial"/>
                <a:cs typeface="Arial"/>
                <a:sym typeface="Arial"/>
              </a:rPr>
              <a:t>Planning: We had the idea in early spring. The first meeting between the two main partners happened in August and then in September and October we started approaching dance clubs. Within a month most of them agreed to join in. Some came just two days before the event. </a:t>
            </a:r>
          </a:p>
          <a:p>
            <a:pPr lvl="0"/>
            <a:endParaRPr sz="800" dirty="0">
              <a:latin typeface="Arial"/>
              <a:ea typeface="Arial"/>
              <a:cs typeface="Arial"/>
              <a:sym typeface="Arial"/>
            </a:endParaRPr>
          </a:p>
          <a:p>
            <a:pPr lvl="0"/>
            <a:r>
              <a:rPr sz="1050" dirty="0">
                <a:latin typeface="Arial"/>
                <a:ea typeface="Arial"/>
                <a:cs typeface="Arial"/>
                <a:sym typeface="Arial"/>
              </a:rPr>
              <a:t>Objective: To motivate people to participate in the event, not just stand and watch. Traditional Bulgarian dances are something that no Bulgarian can resist to take part in. </a:t>
            </a:r>
          </a:p>
        </p:txBody>
      </p:sp>
      <p:pic>
        <p:nvPicPr>
          <p:cNvPr id="93" name="pasted-image.pdf"/>
          <p:cNvPicPr/>
          <p:nvPr/>
        </p:nvPicPr>
        <p:blipFill>
          <a:blip r:embed="rId5" cstate="print">
            <a:extLst/>
          </a:blip>
          <a:stretch>
            <a:fillRect/>
          </a:stretch>
        </p:blipFill>
        <p:spPr>
          <a:xfrm>
            <a:off x="7029043" y="5971884"/>
            <a:ext cx="1782435" cy="564017"/>
          </a:xfrm>
          <a:prstGeom prst="rect">
            <a:avLst/>
          </a:prstGeom>
          <a:ln w="12700">
            <a:miter lim="400000"/>
          </a:ln>
        </p:spPr>
      </p:pic>
      <p:sp>
        <p:nvSpPr>
          <p:cNvPr id="94" name="Shape 94"/>
          <p:cNvSpPr/>
          <p:nvPr/>
        </p:nvSpPr>
        <p:spPr>
          <a:xfrm>
            <a:off x="7560365" y="431827"/>
            <a:ext cx="1302259" cy="5449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Laska Nenova</a:t>
            </a:r>
          </a:p>
          <a:p>
            <a:pPr lvl="0"/>
            <a:endParaRPr sz="900">
              <a:latin typeface="Arial Bold"/>
              <a:ea typeface="Arial Bold"/>
              <a:cs typeface="Arial Bold"/>
              <a:sym typeface="Arial Bold"/>
            </a:endParaRPr>
          </a:p>
          <a:p>
            <a:pPr lvl="0">
              <a:spcBef>
                <a:spcPts val="200"/>
              </a:spcBef>
            </a:pPr>
            <a:r>
              <a:rPr sz="900">
                <a:latin typeface="Arial Bold"/>
                <a:ea typeface="Arial Bold"/>
                <a:cs typeface="Arial Bold"/>
                <a:sym typeface="Arial Bold"/>
                <a:hlinkClick r:id="rId6"/>
              </a:rPr>
              <a:t>Email</a:t>
            </a:r>
            <a:r>
              <a:rPr sz="900">
                <a:latin typeface="Arial Bold"/>
                <a:ea typeface="Arial Bold"/>
                <a:cs typeface="Arial Bold"/>
                <a:sym typeface="Arial Bold"/>
              </a:rPr>
              <a:t>     </a:t>
            </a:r>
            <a:r>
              <a:rPr sz="900">
                <a:latin typeface="Arial Bold"/>
                <a:ea typeface="Arial Bold"/>
                <a:cs typeface="Arial Bold"/>
                <a:sym typeface="Arial Bold"/>
                <a:hlinkClick r:id="rId7"/>
              </a:rPr>
              <a:t>Pinterest</a:t>
            </a:r>
          </a:p>
        </p:txBody>
      </p:sp>
      <p:sp>
        <p:nvSpPr>
          <p:cNvPr id="95" name="Shape 95"/>
          <p:cNvSpPr/>
          <p:nvPr/>
        </p:nvSpPr>
        <p:spPr>
          <a:xfrm>
            <a:off x="6882572" y="2900228"/>
            <a:ext cx="1963399" cy="9635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HOW</a:t>
            </a:r>
          </a:p>
          <a:p>
            <a:pPr lvl="0"/>
            <a:r>
              <a:rPr sz="1000">
                <a:latin typeface="Arial"/>
                <a:ea typeface="Arial"/>
                <a:cs typeface="Arial"/>
                <a:sym typeface="Arial"/>
              </a:rPr>
              <a:t>Use an activity that is popular and easy to participate in a public space. Dance schools from the city promote the event is a fun way to activate the city.</a:t>
            </a:r>
          </a:p>
        </p:txBody>
      </p:sp>
      <p:sp>
        <p:nvSpPr>
          <p:cNvPr id="96" name="Shape 96"/>
          <p:cNvSpPr/>
          <p:nvPr/>
        </p:nvSpPr>
        <p:spPr>
          <a:xfrm>
            <a:off x="6526757" y="4036368"/>
            <a:ext cx="2197701"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OUTCOME</a:t>
            </a:r>
          </a:p>
          <a:p>
            <a:pPr lvl="0"/>
            <a:r>
              <a:rPr sz="1000">
                <a:latin typeface="Arial"/>
                <a:ea typeface="Arial"/>
                <a:cs typeface="Arial"/>
                <a:sym typeface="Arial"/>
              </a:rPr>
              <a:t>600 dancers, 2.000 participants, 3 main organisers. Sponsor provides water. </a:t>
            </a:r>
          </a:p>
        </p:txBody>
      </p:sp>
      <p:pic>
        <p:nvPicPr>
          <p:cNvPr id="97" name="pasted-image.pdf"/>
          <p:cNvPicPr/>
          <p:nvPr/>
        </p:nvPicPr>
        <p:blipFill>
          <a:blip r:embed="rId8" cstate="print">
            <a:extLst/>
          </a:blip>
          <a:stretch>
            <a:fillRect/>
          </a:stretch>
        </p:blipFill>
        <p:spPr>
          <a:xfrm>
            <a:off x="7270856" y="438592"/>
            <a:ext cx="226987" cy="227006"/>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0" y="902112"/>
            <a:ext cx="9160934" cy="5976426"/>
          </a:xfrm>
          <a:prstGeom prst="rect">
            <a:avLst/>
          </a:prstGeom>
          <a:solidFill>
            <a:srgbClr val="EF6800"/>
          </a:solidFill>
          <a:ln w="12700">
            <a:miter lim="400000"/>
          </a:ln>
          <a:effectLst>
            <a:outerShdw blurRad="12700" dist="23000" dir="5400000" rotWithShape="0">
              <a:srgbClr val="000000">
                <a:alpha val="26027"/>
              </a:srgbClr>
            </a:outerShdw>
          </a:effectLst>
        </p:spPr>
        <p:txBody>
          <a:bodyPr lIns="0" tIns="0" rIns="0" bIns="0" anchor="ctr"/>
          <a:lstStyle/>
          <a:p>
            <a:pPr lvl="0">
              <a:defRPr>
                <a:solidFill>
                  <a:srgbClr val="FFFFFF"/>
                </a:solidFill>
              </a:defRPr>
            </a:pPr>
            <a:endParaRPr/>
          </a:p>
        </p:txBody>
      </p:sp>
      <p:sp>
        <p:nvSpPr>
          <p:cNvPr id="100" name="Shape 100"/>
          <p:cNvSpPr/>
          <p:nvPr/>
        </p:nvSpPr>
        <p:spPr>
          <a:xfrm>
            <a:off x="264619" y="2902290"/>
            <a:ext cx="6030417" cy="350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dirty="0" err="1">
                <a:solidFill>
                  <a:srgbClr val="FFFFFF"/>
                </a:solidFill>
                <a:latin typeface="Arial Bold"/>
                <a:ea typeface="Arial Bold"/>
                <a:cs typeface="Arial Bold"/>
                <a:sym typeface="Arial Bold"/>
              </a:rPr>
              <a:t>NowWeMove</a:t>
            </a:r>
            <a:r>
              <a:rPr dirty="0">
                <a:solidFill>
                  <a:srgbClr val="FFFFFF"/>
                </a:solidFill>
                <a:latin typeface="Arial Bold"/>
                <a:ea typeface="Arial Bold"/>
                <a:cs typeface="Arial Bold"/>
                <a:sym typeface="Arial Bold"/>
              </a:rPr>
              <a:t> Bulgaria – We coordinate in partnership </a:t>
            </a:r>
          </a:p>
        </p:txBody>
      </p:sp>
      <p:grpSp>
        <p:nvGrpSpPr>
          <p:cNvPr id="105" name="Group 105"/>
          <p:cNvGrpSpPr/>
          <p:nvPr/>
        </p:nvGrpSpPr>
        <p:grpSpPr>
          <a:xfrm>
            <a:off x="348017" y="1217996"/>
            <a:ext cx="8401118" cy="1157547"/>
            <a:chOff x="0" y="0"/>
            <a:chExt cx="8401116" cy="1157546"/>
          </a:xfrm>
        </p:grpSpPr>
        <p:pic>
          <p:nvPicPr>
            <p:cNvPr id="101" name="image17.jpg" descr="във вихъра на танца"/>
            <p:cNvPicPr/>
            <p:nvPr/>
          </p:nvPicPr>
          <p:blipFill>
            <a:blip r:embed="rId3" cstate="print">
              <a:extLst/>
            </a:blip>
            <a:srcRect l="8698" t="7724" r="29485" b="16809"/>
            <a:stretch>
              <a:fillRect/>
            </a:stretch>
          </p:blipFill>
          <p:spPr>
            <a:xfrm>
              <a:off x="6361175" y="1328"/>
              <a:ext cx="2039942" cy="1154919"/>
            </a:xfrm>
            <a:prstGeom prst="rect">
              <a:avLst/>
            </a:prstGeom>
            <a:ln w="12700" cap="flat">
              <a:noFill/>
              <a:miter lim="400000"/>
            </a:ln>
            <a:effectLst/>
          </p:spPr>
        </p:pic>
        <p:pic>
          <p:nvPicPr>
            <p:cNvPr id="102" name="image15.jpg" descr="Plovdiv City Run by Run 'N&quot; Roll Bulgaria | Move Week Plovdiv"/>
            <p:cNvPicPr/>
            <p:nvPr/>
          </p:nvPicPr>
          <p:blipFill>
            <a:blip r:embed="rId4" cstate="print">
              <a:extLst/>
            </a:blip>
            <a:srcRect l="1056" t="2312" r="1056" b="2312"/>
            <a:stretch>
              <a:fillRect/>
            </a:stretch>
          </p:blipFill>
          <p:spPr>
            <a:xfrm>
              <a:off x="4243682" y="0"/>
              <a:ext cx="2033454" cy="1157547"/>
            </a:xfrm>
            <a:prstGeom prst="rect">
              <a:avLst/>
            </a:prstGeom>
            <a:ln w="12700" cap="flat">
              <a:noFill/>
              <a:miter lim="400000"/>
            </a:ln>
            <a:effectLst/>
          </p:spPr>
        </p:pic>
        <p:pic>
          <p:nvPicPr>
            <p:cNvPr id="103" name="image16.jpg" descr="Йога в парка | снимка Благовеста Симеонова (Blagavest)"/>
            <p:cNvPicPr/>
            <p:nvPr/>
          </p:nvPicPr>
          <p:blipFill>
            <a:blip r:embed="rId5" cstate="print">
              <a:extLst/>
            </a:blip>
            <a:srcRect t="8124" r="1504" b="8124"/>
            <a:stretch>
              <a:fillRect/>
            </a:stretch>
          </p:blipFill>
          <p:spPr>
            <a:xfrm>
              <a:off x="2118804" y="887"/>
              <a:ext cx="2041681" cy="1155800"/>
            </a:xfrm>
            <a:prstGeom prst="rect">
              <a:avLst/>
            </a:prstGeom>
            <a:ln w="12700" cap="flat">
              <a:noFill/>
              <a:miter lim="400000"/>
            </a:ln>
            <a:effectLst/>
          </p:spPr>
        </p:pic>
        <p:pic>
          <p:nvPicPr>
            <p:cNvPr id="104" name="image18.jpg" descr="Стрийт фитнес демонстрация от клуб ATF | Move Week Пловдив"/>
            <p:cNvPicPr/>
            <p:nvPr/>
          </p:nvPicPr>
          <p:blipFill>
            <a:blip r:embed="rId6" cstate="print">
              <a:extLst/>
            </a:blip>
            <a:srcRect t="5410" b="11184"/>
            <a:stretch>
              <a:fillRect/>
            </a:stretch>
          </p:blipFill>
          <p:spPr>
            <a:xfrm>
              <a:off x="0" y="13427"/>
              <a:ext cx="2032179" cy="1130721"/>
            </a:xfrm>
            <a:prstGeom prst="rect">
              <a:avLst/>
            </a:prstGeom>
            <a:ln w="12700" cap="flat">
              <a:noFill/>
              <a:miter lim="400000"/>
            </a:ln>
            <a:effectLst/>
          </p:spPr>
        </p:pic>
      </p:grpSp>
      <p:sp>
        <p:nvSpPr>
          <p:cNvPr id="106" name="Shape 106"/>
          <p:cNvSpPr/>
          <p:nvPr/>
        </p:nvSpPr>
        <p:spPr>
          <a:xfrm>
            <a:off x="346485" y="5486400"/>
            <a:ext cx="6362709" cy="99257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sz="1200" b="1" dirty="0">
                <a:solidFill>
                  <a:srgbClr val="FFFFFF"/>
                </a:solidFill>
                <a:latin typeface="Arial"/>
                <a:ea typeface="Arial"/>
                <a:cs typeface="Arial"/>
                <a:sym typeface="Arial"/>
              </a:rPr>
              <a:t>OUTCOME</a:t>
            </a:r>
          </a:p>
          <a:p>
            <a:pPr lvl="0"/>
            <a:r>
              <a:rPr sz="1050" dirty="0">
                <a:latin typeface="Arial" pitchFamily="34" charset="0"/>
                <a:ea typeface="Arial Bold"/>
                <a:cs typeface="Arial" pitchFamily="34" charset="0"/>
                <a:sym typeface="Arial Bold"/>
              </a:rPr>
              <a:t>In Bulgaria there were 435 events ranging from open door events to </a:t>
            </a:r>
          </a:p>
          <a:p>
            <a:pPr lvl="0"/>
            <a:r>
              <a:rPr sz="1050" dirty="0">
                <a:latin typeface="Arial" pitchFamily="34" charset="0"/>
                <a:ea typeface="Arial Bold"/>
                <a:cs typeface="Arial" pitchFamily="34" charset="0"/>
                <a:sym typeface="Arial Bold"/>
              </a:rPr>
              <a:t>big Flagship events in the 3 largest cities in the country. </a:t>
            </a:r>
          </a:p>
          <a:p>
            <a:pPr lvl="0"/>
            <a:r>
              <a:rPr sz="1050" dirty="0">
                <a:latin typeface="Arial" pitchFamily="34" charset="0"/>
                <a:ea typeface="Arial Bold"/>
                <a:cs typeface="Arial" pitchFamily="34" charset="0"/>
                <a:sym typeface="Arial Bold"/>
              </a:rPr>
              <a:t>Plovdiv: Plovdiv City Run, Now We Dance, Street Fitness demonstration and Martial Art fest.</a:t>
            </a:r>
          </a:p>
          <a:p>
            <a:pPr lvl="0"/>
            <a:r>
              <a:rPr sz="1050" dirty="0">
                <a:latin typeface="Arial" pitchFamily="34" charset="0"/>
                <a:ea typeface="Arial Bold"/>
                <a:cs typeface="Arial" pitchFamily="34" charset="0"/>
                <a:sym typeface="Arial Bold"/>
              </a:rPr>
              <a:t>Varna: </a:t>
            </a:r>
            <a:r>
              <a:rPr sz="1050" dirty="0" err="1">
                <a:latin typeface="Arial" pitchFamily="34" charset="0"/>
                <a:ea typeface="Arial Bold"/>
                <a:cs typeface="Arial" pitchFamily="34" charset="0"/>
                <a:sym typeface="Arial Bold"/>
              </a:rPr>
              <a:t>NowWeDance</a:t>
            </a:r>
            <a:r>
              <a:rPr sz="1050" dirty="0">
                <a:latin typeface="Arial" pitchFamily="34" charset="0"/>
                <a:ea typeface="Arial Bold"/>
                <a:cs typeface="Arial" pitchFamily="34" charset="0"/>
                <a:sym typeface="Arial Bold"/>
              </a:rPr>
              <a:t>, involving the shopping mall of Varna as a main ground and sponsor; </a:t>
            </a:r>
          </a:p>
          <a:p>
            <a:pPr lvl="0"/>
            <a:r>
              <a:rPr sz="1050" dirty="0">
                <a:latin typeface="Arial" pitchFamily="34" charset="0"/>
                <a:ea typeface="Arial Bold"/>
                <a:cs typeface="Arial" pitchFamily="34" charset="0"/>
                <a:sym typeface="Arial Bold"/>
              </a:rPr>
              <a:t>Sofia: National Sports </a:t>
            </a:r>
            <a:r>
              <a:rPr sz="1050" dirty="0" err="1">
                <a:latin typeface="Arial" pitchFamily="34" charset="0"/>
                <a:ea typeface="Arial Bold"/>
                <a:cs typeface="Arial" pitchFamily="34" charset="0"/>
                <a:sym typeface="Arial Bold"/>
              </a:rPr>
              <a:t>Panaroma</a:t>
            </a:r>
            <a:r>
              <a:rPr sz="1050" dirty="0">
                <a:latin typeface="Arial" pitchFamily="34" charset="0"/>
                <a:ea typeface="Arial Bold"/>
                <a:cs typeface="Arial" pitchFamily="34" charset="0"/>
                <a:sym typeface="Arial Bold"/>
              </a:rPr>
              <a:t> – two-day event where sports federations present their type </a:t>
            </a:r>
            <a:r>
              <a:rPr sz="1050" dirty="0" smtClean="0">
                <a:latin typeface="Arial" pitchFamily="34" charset="0"/>
                <a:ea typeface="Arial Bold"/>
                <a:cs typeface="Arial" pitchFamily="34" charset="0"/>
                <a:sym typeface="Arial Bold"/>
              </a:rPr>
              <a:t>of </a:t>
            </a:r>
            <a:r>
              <a:rPr lang="en-US" sz="1050" dirty="0" smtClean="0">
                <a:latin typeface="Arial" pitchFamily="34" charset="0"/>
                <a:ea typeface="Arial Bold"/>
                <a:cs typeface="Arial" pitchFamily="34" charset="0"/>
                <a:sym typeface="Arial Bold"/>
              </a:rPr>
              <a:t> </a:t>
            </a:r>
            <a:r>
              <a:rPr sz="1050" dirty="0" smtClean="0">
                <a:latin typeface="Arial" pitchFamily="34" charset="0"/>
                <a:ea typeface="Arial Bold"/>
                <a:cs typeface="Arial" pitchFamily="34" charset="0"/>
                <a:sym typeface="Arial Bold"/>
              </a:rPr>
              <a:t>sport</a:t>
            </a:r>
            <a:r>
              <a:rPr sz="1050" dirty="0">
                <a:latin typeface="Arial" pitchFamily="34" charset="0"/>
                <a:ea typeface="Arial Bold"/>
                <a:cs typeface="Arial" pitchFamily="34" charset="0"/>
                <a:sym typeface="Arial Bold"/>
              </a:rPr>
              <a:t>. </a:t>
            </a:r>
          </a:p>
        </p:txBody>
      </p:sp>
      <p:sp>
        <p:nvSpPr>
          <p:cNvPr id="108" name="Shape 108"/>
          <p:cNvSpPr/>
          <p:nvPr/>
        </p:nvSpPr>
        <p:spPr>
          <a:xfrm>
            <a:off x="287806" y="186058"/>
            <a:ext cx="5954691" cy="56401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a:solidFill>
                  <a:srgbClr val="EF6800"/>
                </a:solidFill>
                <a:latin typeface="Arial Bold"/>
                <a:ea typeface="Arial Bold"/>
                <a:cs typeface="Arial Bold"/>
                <a:sym typeface="Arial Bold"/>
              </a:rPr>
              <a:t>INSPIRATION</a:t>
            </a:r>
          </a:p>
          <a:p>
            <a:pPr lvl="0">
              <a:lnSpc>
                <a:spcPct val="90000"/>
              </a:lnSpc>
            </a:pPr>
            <a:r>
              <a:rPr sz="1400">
                <a:solidFill>
                  <a:srgbClr val="EF6800"/>
                </a:solidFill>
                <a:latin typeface="Arial"/>
                <a:ea typeface="Arial"/>
                <a:cs typeface="Arial"/>
                <a:sym typeface="Arial"/>
              </a:rPr>
              <a:t>Partnership for National coordination of MOVE Week </a:t>
            </a:r>
          </a:p>
        </p:txBody>
      </p:sp>
      <p:sp>
        <p:nvSpPr>
          <p:cNvPr id="109" name="Shape 109"/>
          <p:cNvSpPr/>
          <p:nvPr/>
        </p:nvSpPr>
        <p:spPr>
          <a:xfrm>
            <a:off x="346485" y="3419815"/>
            <a:ext cx="5954691" cy="8238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50" dirty="0">
                <a:latin typeface="Arial" pitchFamily="34" charset="0"/>
                <a:ea typeface="Arial Bold"/>
                <a:cs typeface="Arial" pitchFamily="34" charset="0"/>
                <a:sym typeface="Arial Bold"/>
              </a:rPr>
              <a:t>Informal partnership agreement between 3 </a:t>
            </a:r>
            <a:r>
              <a:rPr sz="1050" dirty="0" err="1">
                <a:latin typeface="Arial" pitchFamily="34" charset="0"/>
                <a:ea typeface="Arial Bold"/>
                <a:cs typeface="Arial" pitchFamily="34" charset="0"/>
                <a:sym typeface="Arial Bold"/>
              </a:rPr>
              <a:t>organisations</a:t>
            </a:r>
            <a:r>
              <a:rPr sz="1050" dirty="0">
                <a:latin typeface="Arial" pitchFamily="34" charset="0"/>
                <a:ea typeface="Arial Bold"/>
                <a:cs typeface="Arial" pitchFamily="34" charset="0"/>
                <a:sym typeface="Arial Bold"/>
              </a:rPr>
              <a:t> from different sectors – BG Be Active, Plovdiv (formerly known as WOW Sport), </a:t>
            </a:r>
            <a:r>
              <a:rPr sz="1050" dirty="0" err="1">
                <a:latin typeface="Arial" pitchFamily="34" charset="0"/>
                <a:ea typeface="Arial Bold"/>
                <a:cs typeface="Arial" pitchFamily="34" charset="0"/>
                <a:sym typeface="Arial Bold"/>
              </a:rPr>
              <a:t>FunCity</a:t>
            </a:r>
            <a:r>
              <a:rPr sz="1050" dirty="0">
                <a:latin typeface="Arial" pitchFamily="34" charset="0"/>
                <a:ea typeface="Arial Bold"/>
                <a:cs typeface="Arial" pitchFamily="34" charset="0"/>
                <a:sym typeface="Arial Bold"/>
              </a:rPr>
              <a:t> (Varna) and </a:t>
            </a:r>
            <a:r>
              <a:rPr sz="1050" dirty="0" err="1">
                <a:latin typeface="Arial" pitchFamily="34" charset="0"/>
                <a:ea typeface="Arial Bold"/>
                <a:cs typeface="Arial" pitchFamily="34" charset="0"/>
                <a:sym typeface="Arial Bold"/>
              </a:rPr>
              <a:t>Bulsport</a:t>
            </a:r>
            <a:r>
              <a:rPr sz="1050" dirty="0">
                <a:latin typeface="Arial" pitchFamily="34" charset="0"/>
                <a:ea typeface="Arial Bold"/>
                <a:cs typeface="Arial" pitchFamily="34" charset="0"/>
                <a:sym typeface="Arial Bold"/>
              </a:rPr>
              <a:t> (Sofia) to implement and </a:t>
            </a:r>
            <a:r>
              <a:rPr sz="1050" dirty="0" err="1">
                <a:latin typeface="Arial" pitchFamily="34" charset="0"/>
                <a:ea typeface="Arial Bold"/>
                <a:cs typeface="Arial" pitchFamily="34" charset="0"/>
                <a:sym typeface="Arial Bold"/>
              </a:rPr>
              <a:t>organise</a:t>
            </a:r>
            <a:r>
              <a:rPr sz="1050" dirty="0">
                <a:latin typeface="Arial" pitchFamily="34" charset="0"/>
                <a:ea typeface="Arial Bold"/>
                <a:cs typeface="Arial" pitchFamily="34" charset="0"/>
                <a:sym typeface="Arial Bold"/>
              </a:rPr>
              <a:t> MOVE Week activities across Bulgaria. We knew that if we joined forces we could achieve much more than working on our own.</a:t>
            </a:r>
          </a:p>
        </p:txBody>
      </p:sp>
      <p:sp>
        <p:nvSpPr>
          <p:cNvPr id="110" name="Shape 110"/>
          <p:cNvSpPr/>
          <p:nvPr/>
        </p:nvSpPr>
        <p:spPr>
          <a:xfrm>
            <a:off x="346485" y="4343400"/>
            <a:ext cx="5954691" cy="99257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50" dirty="0">
                <a:latin typeface="Arial" pitchFamily="34" charset="0"/>
                <a:ea typeface="Arial Bold"/>
                <a:cs typeface="Arial" pitchFamily="34" charset="0"/>
                <a:sym typeface="Arial Bold"/>
              </a:rPr>
              <a:t>The partnership was based on good will, trust and a common goal to MOVE Bulgaria. Each </a:t>
            </a:r>
            <a:r>
              <a:rPr sz="1050" dirty="0" err="1">
                <a:latin typeface="Arial" pitchFamily="34" charset="0"/>
                <a:ea typeface="Arial Bold"/>
                <a:cs typeface="Arial" pitchFamily="34" charset="0"/>
                <a:sym typeface="Arial Bold"/>
              </a:rPr>
              <a:t>organisation</a:t>
            </a:r>
            <a:r>
              <a:rPr sz="1050" dirty="0">
                <a:latin typeface="Arial" pitchFamily="34" charset="0"/>
                <a:ea typeface="Arial Bold"/>
                <a:cs typeface="Arial" pitchFamily="34" charset="0"/>
                <a:sym typeface="Arial Bold"/>
              </a:rPr>
              <a:t> took on a task in the sector in which they had the most competences. For example BG Be Active took the responsibility for ISCA relations and funding. The other two </a:t>
            </a:r>
            <a:r>
              <a:rPr sz="1050" dirty="0" err="1">
                <a:latin typeface="Arial" pitchFamily="34" charset="0"/>
                <a:ea typeface="Arial Bold"/>
                <a:cs typeface="Arial" pitchFamily="34" charset="0"/>
                <a:sym typeface="Arial Bold"/>
              </a:rPr>
              <a:t>organisations</a:t>
            </a:r>
            <a:r>
              <a:rPr sz="1050" dirty="0">
                <a:latin typeface="Arial" pitchFamily="34" charset="0"/>
                <a:ea typeface="Arial Bold"/>
                <a:cs typeface="Arial" pitchFamily="34" charset="0"/>
                <a:sym typeface="Arial Bold"/>
              </a:rPr>
              <a:t> were responsible for motivating  their network to implement MOVE Week activities in their cities and regions.</a:t>
            </a:r>
          </a:p>
        </p:txBody>
      </p:sp>
      <p:sp>
        <p:nvSpPr>
          <p:cNvPr id="111" name="Shape 111"/>
          <p:cNvSpPr/>
          <p:nvPr/>
        </p:nvSpPr>
        <p:spPr>
          <a:xfrm>
            <a:off x="7536941" y="2943186"/>
            <a:ext cx="1302259" cy="5449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Laska Nenova</a:t>
            </a:r>
          </a:p>
          <a:p>
            <a:pPr lvl="0"/>
            <a:endParaRPr sz="900">
              <a:latin typeface="Arial Bold"/>
              <a:ea typeface="Arial Bold"/>
              <a:cs typeface="Arial Bold"/>
              <a:sym typeface="Arial Bold"/>
            </a:endParaRPr>
          </a:p>
          <a:p>
            <a:pPr lvl="0">
              <a:spcBef>
                <a:spcPts val="200"/>
              </a:spcBef>
            </a:pPr>
            <a:r>
              <a:rPr sz="900">
                <a:latin typeface="Arial Bold"/>
                <a:ea typeface="Arial Bold"/>
                <a:cs typeface="Arial Bold"/>
                <a:sym typeface="Arial Bold"/>
                <a:hlinkClick r:id="rId7"/>
              </a:rPr>
              <a:t>Email</a:t>
            </a:r>
            <a:r>
              <a:rPr sz="900">
                <a:latin typeface="Arial Bold"/>
                <a:ea typeface="Arial Bold"/>
                <a:cs typeface="Arial Bold"/>
                <a:sym typeface="Arial Bold"/>
              </a:rPr>
              <a:t>     </a:t>
            </a:r>
            <a:r>
              <a:rPr sz="900">
                <a:latin typeface="Arial Bold"/>
                <a:ea typeface="Arial Bold"/>
                <a:cs typeface="Arial Bold"/>
                <a:sym typeface="Arial Bold"/>
                <a:hlinkClick r:id="rId8"/>
              </a:rPr>
              <a:t>Pinterest</a:t>
            </a:r>
          </a:p>
        </p:txBody>
      </p:sp>
      <p:pic>
        <p:nvPicPr>
          <p:cNvPr id="112" name="pasted-image.pdf"/>
          <p:cNvPicPr/>
          <p:nvPr/>
        </p:nvPicPr>
        <p:blipFill>
          <a:blip r:embed="rId9" cstate="print">
            <a:extLst/>
          </a:blip>
          <a:stretch>
            <a:fillRect/>
          </a:stretch>
        </p:blipFill>
        <p:spPr>
          <a:xfrm>
            <a:off x="7247432" y="2949952"/>
            <a:ext cx="226987" cy="227006"/>
          </a:xfrm>
          <a:prstGeom prst="rect">
            <a:avLst/>
          </a:prstGeom>
          <a:ln w="12700">
            <a:miter lim="400000"/>
          </a:ln>
        </p:spPr>
      </p:pic>
      <p:pic>
        <p:nvPicPr>
          <p:cNvPr id="16" name="pasted-image.pdf"/>
          <p:cNvPicPr/>
          <p:nvPr/>
        </p:nvPicPr>
        <p:blipFill>
          <a:blip r:embed="rId10" cstate="print">
            <a:extLst/>
          </a:blip>
          <a:stretch>
            <a:fillRect/>
          </a:stretch>
        </p:blipFill>
        <p:spPr>
          <a:xfrm>
            <a:off x="7029043" y="5971884"/>
            <a:ext cx="1782435" cy="56401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p:nvPr/>
        </p:nvSpPr>
        <p:spPr>
          <a:xfrm>
            <a:off x="-8467" y="902112"/>
            <a:ext cx="9160934" cy="5976426"/>
          </a:xfrm>
          <a:prstGeom prst="rect">
            <a:avLst/>
          </a:prstGeom>
          <a:solidFill>
            <a:srgbClr val="EF6800"/>
          </a:solidFill>
          <a:ln w="12700">
            <a:miter lim="400000"/>
          </a:ln>
          <a:effectLst>
            <a:outerShdw blurRad="12700" dist="23000" dir="5400000" rotWithShape="0">
              <a:srgbClr val="000000">
                <a:alpha val="26027"/>
              </a:srgbClr>
            </a:outerShdw>
          </a:effectLst>
        </p:spPr>
        <p:txBody>
          <a:bodyPr lIns="0" tIns="0" rIns="0" bIns="0" anchor="ctr"/>
          <a:lstStyle/>
          <a:p>
            <a:pPr lvl="0">
              <a:defRPr>
                <a:solidFill>
                  <a:srgbClr val="FFFFFF"/>
                </a:solidFill>
              </a:defRPr>
            </a:pPr>
            <a:endParaRPr/>
          </a:p>
        </p:txBody>
      </p:sp>
      <p:pic>
        <p:nvPicPr>
          <p:cNvPr id="115"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16" name="Shape 116"/>
          <p:cNvSpPr/>
          <p:nvPr/>
        </p:nvSpPr>
        <p:spPr>
          <a:xfrm>
            <a:off x="287806" y="186058"/>
            <a:ext cx="5954691"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F6800"/>
                </a:solidFill>
                <a:latin typeface="Arial" pitchFamily="34" charset="0"/>
                <a:ea typeface="Arial Bold"/>
                <a:cs typeface="Arial" pitchFamily="34" charset="0"/>
                <a:sym typeface="Arial Bold"/>
              </a:rPr>
              <a:t>Small event - no budget</a:t>
            </a:r>
          </a:p>
        </p:txBody>
      </p:sp>
      <p:sp>
        <p:nvSpPr>
          <p:cNvPr id="117" name="Shape 117"/>
          <p:cNvSpPr/>
          <p:nvPr/>
        </p:nvSpPr>
        <p:spPr>
          <a:xfrm>
            <a:off x="2926639" y="2988179"/>
            <a:ext cx="4470170" cy="113877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dirty="0">
                <a:solidFill>
                  <a:srgbClr val="FFFFFF"/>
                </a:solidFill>
                <a:latin typeface="Arial Bold"/>
                <a:ea typeface="Arial Bold"/>
                <a:cs typeface="Arial Bold"/>
                <a:sym typeface="Arial Bold"/>
              </a:rPr>
              <a:t>NATIONAL ACTION</a:t>
            </a:r>
          </a:p>
          <a:p>
            <a:pPr lvl="0"/>
            <a:endParaRPr sz="1200" dirty="0">
              <a:latin typeface="Arial Bold"/>
              <a:ea typeface="Arial Bold"/>
              <a:cs typeface="Arial Bold"/>
              <a:sym typeface="Arial Bold"/>
            </a:endParaRPr>
          </a:p>
          <a:p>
            <a:pPr lvl="0"/>
            <a:r>
              <a:rPr sz="1200" dirty="0">
                <a:latin typeface="Arial Bold"/>
                <a:ea typeface="Arial Bold"/>
                <a:cs typeface="Arial Bold"/>
                <a:sym typeface="Arial Bold"/>
              </a:rPr>
              <a:t>WHO: </a:t>
            </a:r>
            <a:r>
              <a:rPr sz="1200" dirty="0" smtClean="0">
                <a:latin typeface="Arial" pitchFamily="34" charset="0"/>
                <a:ea typeface="Arial Bold"/>
                <a:cs typeface="Arial" pitchFamily="34" charset="0"/>
                <a:sym typeface="Arial Bold"/>
              </a:rPr>
              <a:t>ANCI </a:t>
            </a:r>
            <a:r>
              <a:rPr sz="1200" dirty="0">
                <a:latin typeface="Arial" pitchFamily="34" charset="0"/>
                <a:ea typeface="Arial Bold"/>
                <a:cs typeface="Arial" pitchFamily="34" charset="0"/>
                <a:sym typeface="Arial Bold"/>
              </a:rPr>
              <a:t>– </a:t>
            </a:r>
            <a:r>
              <a:rPr sz="1200" dirty="0" err="1">
                <a:latin typeface="Arial" pitchFamily="34" charset="0"/>
                <a:ea typeface="Arial Bold"/>
                <a:cs typeface="Arial" pitchFamily="34" charset="0"/>
                <a:sym typeface="Arial Bold"/>
              </a:rPr>
              <a:t>Associazione</a:t>
            </a:r>
            <a:r>
              <a:rPr sz="1200" dirty="0">
                <a:latin typeface="Arial" pitchFamily="34" charset="0"/>
                <a:ea typeface="Arial Bold"/>
                <a:cs typeface="Arial" pitchFamily="34" charset="0"/>
                <a:sym typeface="Arial Bold"/>
              </a:rPr>
              <a:t> </a:t>
            </a:r>
            <a:r>
              <a:rPr sz="1200" dirty="0" err="1">
                <a:latin typeface="Arial" pitchFamily="34" charset="0"/>
                <a:ea typeface="Arial Bold"/>
                <a:cs typeface="Arial" pitchFamily="34" charset="0"/>
                <a:sym typeface="Arial Bold"/>
              </a:rPr>
              <a:t>Nazionale</a:t>
            </a:r>
            <a:r>
              <a:rPr sz="1200" dirty="0">
                <a:latin typeface="Arial" pitchFamily="34" charset="0"/>
                <a:ea typeface="Arial Bold"/>
                <a:cs typeface="Arial" pitchFamily="34" charset="0"/>
                <a:sym typeface="Arial Bold"/>
              </a:rPr>
              <a:t> </a:t>
            </a:r>
            <a:r>
              <a:rPr sz="1200" dirty="0" err="1">
                <a:latin typeface="Arial" pitchFamily="34" charset="0"/>
                <a:ea typeface="Arial Bold"/>
                <a:cs typeface="Arial" pitchFamily="34" charset="0"/>
                <a:sym typeface="Arial Bold"/>
              </a:rPr>
              <a:t>ComuniItaliani</a:t>
            </a:r>
            <a:r>
              <a:rPr sz="1200" dirty="0">
                <a:latin typeface="Arial" pitchFamily="34" charset="0"/>
                <a:ea typeface="Arial Bold"/>
                <a:cs typeface="Arial" pitchFamily="34" charset="0"/>
                <a:sym typeface="Arial Bold"/>
              </a:rPr>
              <a:t> (National Association of Italian Municipalities) </a:t>
            </a:r>
          </a:p>
          <a:p>
            <a:pPr lvl="0"/>
            <a:r>
              <a:rPr sz="1200" dirty="0">
                <a:latin typeface="Arial Bold"/>
                <a:ea typeface="Arial Bold"/>
                <a:cs typeface="Arial Bold"/>
                <a:sym typeface="Arial Bold"/>
              </a:rPr>
              <a:t>WHAT: </a:t>
            </a:r>
            <a:r>
              <a:rPr sz="1200" dirty="0">
                <a:latin typeface="Arial" pitchFamily="34" charset="0"/>
                <a:ea typeface="Arial Bold"/>
                <a:cs typeface="Arial" pitchFamily="34" charset="0"/>
                <a:sym typeface="Arial Bold"/>
              </a:rPr>
              <a:t>Closed down all elevators in public offices and invited workers and the public to use the stairs.</a:t>
            </a:r>
          </a:p>
        </p:txBody>
      </p:sp>
      <p:sp>
        <p:nvSpPr>
          <p:cNvPr id="118" name="Shape 118"/>
          <p:cNvSpPr/>
          <p:nvPr/>
        </p:nvSpPr>
        <p:spPr>
          <a:xfrm>
            <a:off x="2926639" y="4826404"/>
            <a:ext cx="4470170" cy="95410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dirty="0">
                <a:solidFill>
                  <a:srgbClr val="FFFFFF"/>
                </a:solidFill>
                <a:latin typeface="Arial Bold"/>
                <a:ea typeface="Arial Bold"/>
                <a:cs typeface="Arial Bold"/>
                <a:sym typeface="Arial Bold"/>
              </a:rPr>
              <a:t>OPEN DOOR EVENT - ACTIVATION</a:t>
            </a:r>
          </a:p>
          <a:p>
            <a:pPr lvl="0"/>
            <a:endParaRPr sz="1200" dirty="0">
              <a:latin typeface="Arial Bold"/>
              <a:ea typeface="Arial Bold"/>
              <a:cs typeface="Arial Bold"/>
              <a:sym typeface="Arial Bold"/>
            </a:endParaRPr>
          </a:p>
          <a:p>
            <a:pPr lvl="0"/>
            <a:r>
              <a:rPr sz="1200" dirty="0">
                <a:latin typeface="Arial Bold"/>
                <a:ea typeface="Arial Bold"/>
                <a:cs typeface="Arial Bold"/>
                <a:sym typeface="Arial Bold"/>
              </a:rPr>
              <a:t>WHO: </a:t>
            </a:r>
            <a:r>
              <a:rPr sz="1200" dirty="0" err="1">
                <a:latin typeface="Arial" pitchFamily="34" charset="0"/>
                <a:ea typeface="Arial Bold"/>
                <a:cs typeface="Arial" pitchFamily="34" charset="0"/>
                <a:sym typeface="Arial Bold"/>
              </a:rPr>
              <a:t>Terviseklubi</a:t>
            </a:r>
            <a:r>
              <a:rPr sz="1200" dirty="0">
                <a:latin typeface="Arial" pitchFamily="34" charset="0"/>
                <a:ea typeface="Arial Bold"/>
                <a:cs typeface="Arial" pitchFamily="34" charset="0"/>
                <a:sym typeface="Arial Bold"/>
              </a:rPr>
              <a:t> </a:t>
            </a:r>
            <a:r>
              <a:rPr sz="1200" dirty="0" err="1">
                <a:latin typeface="Arial" pitchFamily="34" charset="0"/>
                <a:ea typeface="Arial Bold"/>
                <a:cs typeface="Arial" pitchFamily="34" charset="0"/>
                <a:sym typeface="Arial Bold"/>
              </a:rPr>
              <a:t>Ingel</a:t>
            </a:r>
            <a:r>
              <a:rPr sz="1200" dirty="0">
                <a:latin typeface="Arial" pitchFamily="34" charset="0"/>
                <a:ea typeface="Arial Bold"/>
                <a:cs typeface="Arial" pitchFamily="34" charset="0"/>
                <a:sym typeface="Arial Bold"/>
              </a:rPr>
              <a:t> - local sports club in Estonia</a:t>
            </a:r>
          </a:p>
          <a:p>
            <a:pPr lvl="0"/>
            <a:r>
              <a:rPr sz="1200" dirty="0">
                <a:latin typeface="Arial Bold"/>
                <a:ea typeface="Arial Bold"/>
                <a:cs typeface="Arial Bold"/>
                <a:sym typeface="Arial Bold"/>
              </a:rPr>
              <a:t>WHAT: </a:t>
            </a:r>
            <a:r>
              <a:rPr sz="1200" dirty="0">
                <a:latin typeface="Arial" pitchFamily="34" charset="0"/>
                <a:ea typeface="Arial Bold"/>
                <a:cs typeface="Arial" pitchFamily="34" charset="0"/>
                <a:sym typeface="Arial Bold"/>
              </a:rPr>
              <a:t>A chance for ladies on a small island called </a:t>
            </a:r>
            <a:r>
              <a:rPr sz="1200" dirty="0" err="1">
                <a:latin typeface="Arial" pitchFamily="34" charset="0"/>
                <a:ea typeface="Arial Bold"/>
                <a:cs typeface="Arial" pitchFamily="34" charset="0"/>
                <a:sym typeface="Arial Bold"/>
              </a:rPr>
              <a:t>Hiiumaa</a:t>
            </a:r>
            <a:r>
              <a:rPr sz="1200" dirty="0">
                <a:latin typeface="Arial" pitchFamily="34" charset="0"/>
                <a:ea typeface="Arial Bold"/>
                <a:cs typeface="Arial" pitchFamily="34" charset="0"/>
                <a:sym typeface="Arial Bold"/>
              </a:rPr>
              <a:t> to test a new, trendy fit-ball training </a:t>
            </a:r>
          </a:p>
        </p:txBody>
      </p:sp>
      <p:sp>
        <p:nvSpPr>
          <p:cNvPr id="119" name="Shape 119"/>
          <p:cNvSpPr/>
          <p:nvPr/>
        </p:nvSpPr>
        <p:spPr>
          <a:xfrm>
            <a:off x="2926639" y="1314846"/>
            <a:ext cx="4470171" cy="105207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400" dirty="0">
                <a:solidFill>
                  <a:srgbClr val="FFFFFF"/>
                </a:solidFill>
                <a:latin typeface="Arial Bold"/>
                <a:ea typeface="Arial Bold"/>
                <a:cs typeface="Arial Bold"/>
                <a:sym typeface="Arial Bold"/>
              </a:rPr>
              <a:t>OFFICE WORKOUT</a:t>
            </a:r>
          </a:p>
          <a:p>
            <a:pPr lvl="0"/>
            <a:endParaRPr sz="1100" dirty="0">
              <a:latin typeface="Arial Bold"/>
              <a:ea typeface="Arial Bold"/>
              <a:cs typeface="Arial Bold"/>
              <a:sym typeface="Arial Bold"/>
            </a:endParaRPr>
          </a:p>
          <a:p>
            <a:pPr lvl="0"/>
            <a:r>
              <a:rPr sz="1100" dirty="0">
                <a:latin typeface="Arial Bold"/>
                <a:ea typeface="Arial Bold"/>
                <a:cs typeface="Arial Bold"/>
                <a:sym typeface="Arial Bold"/>
              </a:rPr>
              <a:t>WHO: </a:t>
            </a:r>
            <a:r>
              <a:rPr sz="1100" dirty="0">
                <a:latin typeface="Arial" pitchFamily="34" charset="0"/>
                <a:ea typeface="Arial Bold"/>
                <a:cs typeface="Arial" pitchFamily="34" charset="0"/>
                <a:sym typeface="Arial Bold"/>
              </a:rPr>
              <a:t>ISCA (International Sport and Culture Association)</a:t>
            </a:r>
          </a:p>
          <a:p>
            <a:pPr lvl="0"/>
            <a:r>
              <a:rPr sz="1100" dirty="0">
                <a:latin typeface="Arial Bold"/>
                <a:ea typeface="Arial Bold"/>
                <a:cs typeface="Arial Bold"/>
                <a:sym typeface="Arial Bold"/>
              </a:rPr>
              <a:t>WHAT: </a:t>
            </a:r>
            <a:r>
              <a:rPr sz="1100" i="1" dirty="0">
                <a:latin typeface="Arial" pitchFamily="34" charset="0"/>
                <a:ea typeface="Arial Bold"/>
                <a:cs typeface="Arial" pitchFamily="34" charset="0"/>
                <a:sym typeface="Arial Bold"/>
              </a:rPr>
              <a:t>”10-10-10” - </a:t>
            </a:r>
            <a:r>
              <a:rPr sz="1100" dirty="0">
                <a:latin typeface="Arial" pitchFamily="34" charset="0"/>
                <a:ea typeface="Arial Bold"/>
                <a:cs typeface="Arial" pitchFamily="34" charset="0"/>
                <a:sym typeface="Arial Bold"/>
              </a:rPr>
              <a:t>an event </a:t>
            </a:r>
            <a:r>
              <a:rPr sz="1100" dirty="0" err="1">
                <a:latin typeface="Arial" pitchFamily="34" charset="0"/>
                <a:ea typeface="Arial Bold"/>
                <a:cs typeface="Arial" pitchFamily="34" charset="0"/>
                <a:sym typeface="Arial Bold"/>
              </a:rPr>
              <a:t>organised</a:t>
            </a:r>
            <a:r>
              <a:rPr sz="1100" dirty="0">
                <a:latin typeface="Arial" pitchFamily="34" charset="0"/>
                <a:ea typeface="Arial Bold"/>
                <a:cs typeface="Arial" pitchFamily="34" charset="0"/>
                <a:sym typeface="Arial Bold"/>
              </a:rPr>
              <a:t> for ISCA and DGI staff to take part in a 10-minute session of physical activity  and show 10 of their best dance moves</a:t>
            </a:r>
          </a:p>
        </p:txBody>
      </p:sp>
      <p:sp>
        <p:nvSpPr>
          <p:cNvPr id="120" name="Shape 120"/>
          <p:cNvSpPr/>
          <p:nvPr/>
        </p:nvSpPr>
        <p:spPr>
          <a:xfrm>
            <a:off x="2645940" y="1320006"/>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pic>
        <p:nvPicPr>
          <p:cNvPr id="121" name="image21.jpg"/>
          <p:cNvPicPr/>
          <p:nvPr/>
        </p:nvPicPr>
        <p:blipFill>
          <a:blip r:embed="rId4" cstate="print">
            <a:extLst/>
          </a:blip>
          <a:srcRect t="12636" r="6892"/>
          <a:stretch>
            <a:fillRect/>
          </a:stretch>
        </p:blipFill>
        <p:spPr>
          <a:xfrm>
            <a:off x="322132" y="1319409"/>
            <a:ext cx="1667221" cy="1042915"/>
          </a:xfrm>
          <a:prstGeom prst="rect">
            <a:avLst/>
          </a:prstGeom>
          <a:ln w="12700">
            <a:miter lim="400000"/>
          </a:ln>
        </p:spPr>
      </p:pic>
      <p:sp>
        <p:nvSpPr>
          <p:cNvPr id="122" name="Shape 122"/>
          <p:cNvSpPr/>
          <p:nvPr/>
        </p:nvSpPr>
        <p:spPr>
          <a:xfrm>
            <a:off x="2645940" y="2972210"/>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sp>
        <p:nvSpPr>
          <p:cNvPr id="123" name="Shape 123"/>
          <p:cNvSpPr/>
          <p:nvPr/>
        </p:nvSpPr>
        <p:spPr>
          <a:xfrm>
            <a:off x="2645940" y="4794854"/>
            <a:ext cx="170439" cy="211757"/>
          </a:xfrm>
          <a:custGeom>
            <a:avLst/>
            <a:gdLst/>
            <a:ahLst/>
            <a:cxnLst>
              <a:cxn ang="0">
                <a:pos x="wd2" y="hd2"/>
              </a:cxn>
              <a:cxn ang="5400000">
                <a:pos x="wd2" y="hd2"/>
              </a:cxn>
              <a:cxn ang="10800000">
                <a:pos x="wd2" y="hd2"/>
              </a:cxn>
              <a:cxn ang="16200000">
                <a:pos x="wd2" y="hd2"/>
              </a:cxn>
            </a:cxnLst>
            <a:rect l="0" t="0" r="r" b="b"/>
            <a:pathLst>
              <a:path w="21600" h="21600" extrusionOk="0">
                <a:moveTo>
                  <a:pt x="0" y="10643"/>
                </a:moveTo>
                <a:lnTo>
                  <a:pt x="5506" y="21600"/>
                </a:lnTo>
                <a:lnTo>
                  <a:pt x="21600" y="0"/>
                </a:lnTo>
              </a:path>
            </a:pathLst>
          </a:custGeom>
          <a:ln w="38100">
            <a:solidFill>
              <a:srgbClr val="FFFFFF"/>
            </a:solidFill>
          </a:ln>
        </p:spPr>
        <p:txBody>
          <a:bodyPr lIns="0" tIns="0" rIns="0" bIns="0" anchor="ctr"/>
          <a:lstStyle/>
          <a:p>
            <a:pPr lvl="0" algn="ctr"/>
            <a:endParaRPr/>
          </a:p>
        </p:txBody>
      </p:sp>
      <p:pic>
        <p:nvPicPr>
          <p:cNvPr id="124" name="image20.png"/>
          <p:cNvPicPr/>
          <p:nvPr/>
        </p:nvPicPr>
        <p:blipFill>
          <a:blip r:embed="rId5" cstate="print">
            <a:extLst/>
          </a:blip>
          <a:stretch>
            <a:fillRect/>
          </a:stretch>
        </p:blipFill>
        <p:spPr>
          <a:xfrm>
            <a:off x="802035" y="2849533"/>
            <a:ext cx="968928" cy="1287860"/>
          </a:xfrm>
          <a:prstGeom prst="rect">
            <a:avLst/>
          </a:prstGeom>
          <a:ln w="12700">
            <a:miter lim="400000"/>
          </a:ln>
        </p:spPr>
      </p:pic>
      <p:pic>
        <p:nvPicPr>
          <p:cNvPr id="125" name="image22.jpg"/>
          <p:cNvPicPr/>
          <p:nvPr/>
        </p:nvPicPr>
        <p:blipFill>
          <a:blip r:embed="rId6" cstate="print">
            <a:extLst/>
          </a:blip>
          <a:stretch>
            <a:fillRect/>
          </a:stretch>
        </p:blipFill>
        <p:spPr>
          <a:xfrm>
            <a:off x="367177" y="4620809"/>
            <a:ext cx="1546020" cy="115804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p:nvPr/>
        </p:nvSpPr>
        <p:spPr>
          <a:xfrm>
            <a:off x="331945" y="5445609"/>
            <a:ext cx="5299116" cy="1181249"/>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127" name="Shape 127"/>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128" name="Shape 128"/>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130" name="Shape 130"/>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F6800"/>
                </a:solidFill>
                <a:latin typeface="Arial" pitchFamily="34" charset="0"/>
                <a:ea typeface="Arial Bold"/>
                <a:cs typeface="Arial" pitchFamily="34" charset="0"/>
                <a:sym typeface="Arial Bold"/>
              </a:rPr>
              <a:t>Planning - Time management</a:t>
            </a:r>
          </a:p>
        </p:txBody>
      </p:sp>
      <p:sp>
        <p:nvSpPr>
          <p:cNvPr id="131" name="Shape 131"/>
          <p:cNvSpPr/>
          <p:nvPr/>
        </p:nvSpPr>
        <p:spPr>
          <a:xfrm>
            <a:off x="292910" y="914400"/>
            <a:ext cx="5923353" cy="141833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600" cap="all" dirty="0">
                <a:latin typeface="Arial Bold"/>
                <a:ea typeface="Arial Bold"/>
                <a:cs typeface="Arial Bold"/>
                <a:sym typeface="Arial Bold"/>
              </a:rPr>
              <a:t>MOVE Week 2013 Croatia - Croatia</a:t>
            </a:r>
          </a:p>
          <a:p>
            <a:pPr lvl="0">
              <a:spcBef>
                <a:spcPts val="500"/>
              </a:spcBef>
            </a:pPr>
            <a:r>
              <a:rPr sz="1200" dirty="0" err="1">
                <a:latin typeface="Arial Bold"/>
                <a:ea typeface="Arial Bold"/>
                <a:cs typeface="Arial Bold"/>
                <a:sym typeface="Arial Bold"/>
              </a:rPr>
              <a:t>Organised</a:t>
            </a:r>
            <a:r>
              <a:rPr sz="1200" dirty="0">
                <a:latin typeface="Arial Bold"/>
                <a:ea typeface="Arial Bold"/>
                <a:cs typeface="Arial Bold"/>
                <a:sym typeface="Arial Bold"/>
              </a:rPr>
              <a:t> by: </a:t>
            </a:r>
          </a:p>
          <a:p>
            <a:pPr marL="165100" lvl="0" indent="-165100">
              <a:buSzPct val="100000"/>
              <a:buChar char="•"/>
            </a:pPr>
            <a:r>
              <a:rPr sz="1200" dirty="0">
                <a:latin typeface="Arial" pitchFamily="34" charset="0"/>
                <a:ea typeface="Arial Bold"/>
                <a:cs typeface="Arial" pitchFamily="34" charset="0"/>
                <a:sym typeface="Arial Bold"/>
              </a:rPr>
              <a:t>DRITE – Association of Kinesiology Students in Scholarly Work</a:t>
            </a:r>
          </a:p>
          <a:p>
            <a:pPr marL="165100" lvl="0" indent="-165100">
              <a:buClr>
                <a:srgbClr val="000000"/>
              </a:buClr>
              <a:buSzPct val="100000"/>
              <a:buFont typeface="Arial"/>
              <a:buChar char="•"/>
            </a:pPr>
            <a:r>
              <a:rPr sz="1200" dirty="0">
                <a:latin typeface="Arial" pitchFamily="34" charset="0"/>
                <a:ea typeface="Arial Bold"/>
                <a:cs typeface="Arial" pitchFamily="34" charset="0"/>
                <a:sym typeface="Arial Bold"/>
              </a:rPr>
              <a:t>The Institute of Public Health Country of </a:t>
            </a:r>
            <a:r>
              <a:rPr sz="1200" dirty="0" err="1">
                <a:latin typeface="Arial" pitchFamily="34" charset="0"/>
                <a:ea typeface="Arial Bold"/>
                <a:cs typeface="Arial" pitchFamily="34" charset="0"/>
                <a:sym typeface="Arial Bold"/>
              </a:rPr>
              <a:t>Međimurje</a:t>
            </a:r>
            <a:endParaRPr sz="1200" dirty="0">
              <a:solidFill>
                <a:srgbClr val="FFFFFF"/>
              </a:solidFill>
              <a:latin typeface="Arial" pitchFamily="34" charset="0"/>
              <a:ea typeface="Arial Bold"/>
              <a:cs typeface="Arial" pitchFamily="34" charset="0"/>
              <a:sym typeface="Arial Bold"/>
            </a:endParaRPr>
          </a:p>
          <a:p>
            <a:pPr marL="165100" lvl="0" indent="-165100">
              <a:buClr>
                <a:srgbClr val="000000"/>
              </a:buClr>
              <a:buSzPct val="100000"/>
              <a:buFont typeface="Arial"/>
              <a:buChar char="•"/>
            </a:pPr>
            <a:r>
              <a:rPr sz="1200" dirty="0">
                <a:latin typeface="Arial" pitchFamily="34" charset="0"/>
                <a:ea typeface="Arial Bold"/>
                <a:cs typeface="Arial" pitchFamily="34" charset="0"/>
                <a:sym typeface="Arial Bold"/>
              </a:rPr>
              <a:t>Association for sport recreation city of Zagreb, Sport for all</a:t>
            </a:r>
            <a:endParaRPr sz="1200" dirty="0">
              <a:solidFill>
                <a:srgbClr val="FFFFFF"/>
              </a:solidFill>
              <a:latin typeface="Arial" pitchFamily="34" charset="0"/>
              <a:ea typeface="Arial Bold"/>
              <a:cs typeface="Arial" pitchFamily="34" charset="0"/>
              <a:sym typeface="Arial Bold"/>
            </a:endParaRP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€ 900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5500 participants, 110 volunteers</a:t>
            </a:r>
          </a:p>
        </p:txBody>
      </p:sp>
      <p:sp>
        <p:nvSpPr>
          <p:cNvPr id="132" name="Shape 132"/>
          <p:cNvSpPr/>
          <p:nvPr/>
        </p:nvSpPr>
        <p:spPr>
          <a:xfrm>
            <a:off x="404949" y="5503640"/>
            <a:ext cx="5153108" cy="10651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endParaRPr sz="1000" dirty="0">
              <a:latin typeface="Arial Bold"/>
              <a:ea typeface="Arial Bold"/>
              <a:cs typeface="Arial Bold"/>
              <a:sym typeface="Arial Bold"/>
            </a:endParaRPr>
          </a:p>
          <a:p>
            <a:pPr lvl="0"/>
            <a:r>
              <a:rPr sz="1000" dirty="0">
                <a:latin typeface="Arial"/>
                <a:ea typeface="Arial"/>
                <a:cs typeface="Arial"/>
                <a:sym typeface="Arial"/>
              </a:rPr>
              <a:t>The best lesson I have learned is to be aware that people are the most important in such projects. Take care of people around you, put them first in the plan and let them know you appreciate them. </a:t>
            </a:r>
          </a:p>
          <a:p>
            <a:pPr lvl="0"/>
            <a:r>
              <a:rPr sz="1000" dirty="0">
                <a:latin typeface="Arial"/>
                <a:ea typeface="Arial"/>
                <a:cs typeface="Arial"/>
                <a:sym typeface="Arial"/>
              </a:rPr>
              <a:t>Quote from </a:t>
            </a:r>
            <a:r>
              <a:rPr sz="1000" dirty="0" err="1">
                <a:latin typeface="Arial"/>
                <a:ea typeface="Arial"/>
                <a:cs typeface="Arial"/>
                <a:sym typeface="Arial"/>
              </a:rPr>
              <a:t>Elina</a:t>
            </a:r>
            <a:r>
              <a:rPr sz="1000" dirty="0">
                <a:latin typeface="Arial"/>
                <a:ea typeface="Arial"/>
                <a:cs typeface="Arial"/>
                <a:sym typeface="Arial"/>
              </a:rPr>
              <a:t> </a:t>
            </a:r>
            <a:r>
              <a:rPr sz="1000" dirty="0" err="1">
                <a:latin typeface="Arial"/>
                <a:ea typeface="Arial"/>
                <a:cs typeface="Arial"/>
                <a:sym typeface="Arial"/>
              </a:rPr>
              <a:t>Baltatzi</a:t>
            </a:r>
            <a:r>
              <a:rPr sz="1000" dirty="0">
                <a:latin typeface="Arial"/>
                <a:ea typeface="Arial"/>
                <a:cs typeface="Arial"/>
                <a:sym typeface="Arial"/>
              </a:rPr>
              <a:t>: “Ask not what your team can do for you – but what you can do for your team”.</a:t>
            </a:r>
          </a:p>
        </p:txBody>
      </p:sp>
      <p:sp>
        <p:nvSpPr>
          <p:cNvPr id="133" name="Shape 133"/>
          <p:cNvSpPr/>
          <p:nvPr/>
        </p:nvSpPr>
        <p:spPr>
          <a:xfrm>
            <a:off x="7335614" y="1954589"/>
            <a:ext cx="1530609" cy="6841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WHAT</a:t>
            </a:r>
          </a:p>
          <a:p>
            <a:pPr lvl="0"/>
            <a:r>
              <a:rPr sz="1000">
                <a:latin typeface="Arial"/>
                <a:ea typeface="Arial"/>
                <a:cs typeface="Arial"/>
                <a:sym typeface="Arial"/>
              </a:rPr>
              <a:t>Taking the role as MOVE Week coordinator for </a:t>
            </a:r>
          </a:p>
          <a:p>
            <a:pPr lvl="0"/>
            <a:r>
              <a:rPr sz="1000">
                <a:latin typeface="Arial"/>
                <a:ea typeface="Arial"/>
                <a:cs typeface="Arial"/>
                <a:sym typeface="Arial"/>
              </a:rPr>
              <a:t>Croatia</a:t>
            </a:r>
          </a:p>
        </p:txBody>
      </p:sp>
      <p:sp>
        <p:nvSpPr>
          <p:cNvPr id="134" name="Shape 134"/>
          <p:cNvSpPr/>
          <p:nvPr/>
        </p:nvSpPr>
        <p:spPr>
          <a:xfrm>
            <a:off x="325631" y="2514600"/>
            <a:ext cx="5857912" cy="274690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dirty="0">
                <a:latin typeface="Arial" pitchFamily="34" charset="0"/>
                <a:ea typeface="Arial Bold"/>
                <a:cs typeface="Arial" pitchFamily="34" charset="0"/>
                <a:sym typeface="Arial Bold"/>
              </a:rPr>
              <a:t>The recommended time to plan a successful event is </a:t>
            </a:r>
          </a:p>
          <a:p>
            <a:pPr lvl="0"/>
            <a:r>
              <a:rPr sz="1050" dirty="0">
                <a:latin typeface="Arial" pitchFamily="34" charset="0"/>
                <a:ea typeface="Arial Bold"/>
                <a:cs typeface="Arial" pitchFamily="34" charset="0"/>
                <a:sym typeface="Arial Bold"/>
              </a:rPr>
              <a:t>relative and it depends on:</a:t>
            </a:r>
          </a:p>
          <a:p>
            <a:pPr marL="171450" lvl="0" indent="-171450">
              <a:buSzPct val="100000"/>
              <a:buFont typeface="Arial"/>
              <a:buChar char="•"/>
            </a:pPr>
            <a:r>
              <a:rPr sz="1050" dirty="0">
                <a:latin typeface="Arial" pitchFamily="34" charset="0"/>
                <a:ea typeface="Arial Bold"/>
                <a:cs typeface="Arial" pitchFamily="34" charset="0"/>
                <a:sym typeface="Arial Bold"/>
              </a:rPr>
              <a:t>the size of the event (by numbers of participants, </a:t>
            </a:r>
          </a:p>
          <a:p>
            <a:pPr lvl="0">
              <a:buFont typeface="Arial"/>
            </a:pPr>
            <a:r>
              <a:rPr sz="1050" dirty="0">
                <a:latin typeface="Arial" pitchFamily="34" charset="0"/>
                <a:ea typeface="Arial Bold"/>
                <a:cs typeface="Arial" pitchFamily="34" charset="0"/>
                <a:sym typeface="Arial Bold"/>
              </a:rPr>
              <a:t>volunteers, partners)</a:t>
            </a:r>
          </a:p>
          <a:p>
            <a:pPr marL="171450" lvl="0" indent="-171450">
              <a:buSzPct val="100000"/>
              <a:buFont typeface="Arial"/>
              <a:buChar char="•"/>
            </a:pPr>
            <a:r>
              <a:rPr sz="1050" dirty="0">
                <a:latin typeface="Arial" pitchFamily="34" charset="0"/>
                <a:ea typeface="Arial Bold"/>
                <a:cs typeface="Arial" pitchFamily="34" charset="0"/>
                <a:sym typeface="Arial Bold"/>
              </a:rPr>
              <a:t>the promotion of the event</a:t>
            </a:r>
          </a:p>
          <a:p>
            <a:pPr marL="171450" lvl="0" indent="-171450">
              <a:buSzPct val="100000"/>
              <a:buFont typeface="Arial"/>
              <a:buChar char="•"/>
            </a:pPr>
            <a:r>
              <a:rPr sz="1050" dirty="0">
                <a:latin typeface="Arial" pitchFamily="34" charset="0"/>
                <a:ea typeface="Arial Bold"/>
                <a:cs typeface="Arial" pitchFamily="34" charset="0"/>
                <a:sym typeface="Arial Bold"/>
              </a:rPr>
              <a:t>the type of the event</a:t>
            </a:r>
          </a:p>
          <a:p>
            <a:pPr marL="171450" lvl="0" indent="-171450">
              <a:buSzPct val="100000"/>
              <a:buFont typeface="Arial"/>
              <a:buChar char="•"/>
            </a:pPr>
            <a:r>
              <a:rPr sz="1050" dirty="0">
                <a:latin typeface="Arial" pitchFamily="34" charset="0"/>
                <a:ea typeface="Arial Bold"/>
                <a:cs typeface="Arial" pitchFamily="34" charset="0"/>
                <a:sym typeface="Arial Bold"/>
              </a:rPr>
              <a:t>if it is a one-day or several days event</a:t>
            </a:r>
          </a:p>
          <a:p>
            <a:pPr marL="171450" lvl="0" indent="-171450">
              <a:buSzPct val="100000"/>
              <a:buFont typeface="Arial"/>
              <a:buChar char="•"/>
            </a:pPr>
            <a:r>
              <a:rPr sz="1050" dirty="0">
                <a:latin typeface="Arial" pitchFamily="34" charset="0"/>
                <a:ea typeface="Arial Bold"/>
                <a:cs typeface="Arial" pitchFamily="34" charset="0"/>
                <a:sym typeface="Arial Bold"/>
              </a:rPr>
              <a:t>if it is one event or more of them</a:t>
            </a:r>
          </a:p>
          <a:p>
            <a:pPr marL="171450" lvl="0" indent="-171450">
              <a:buSzPct val="100000"/>
              <a:buFont typeface="Arial"/>
              <a:buChar char="•"/>
            </a:pPr>
            <a:r>
              <a:rPr sz="1050" dirty="0">
                <a:latin typeface="Arial" pitchFamily="34" charset="0"/>
                <a:ea typeface="Arial Bold"/>
                <a:cs typeface="Arial" pitchFamily="34" charset="0"/>
                <a:sym typeface="Arial Bold"/>
              </a:rPr>
              <a:t>if it is a simple or complicated one</a:t>
            </a:r>
          </a:p>
          <a:p>
            <a:pPr marL="171450" lvl="0" indent="-171450">
              <a:buSzPct val="100000"/>
              <a:buFont typeface="Arial"/>
              <a:buChar char="•"/>
            </a:pPr>
            <a:r>
              <a:rPr sz="1050" dirty="0">
                <a:latin typeface="Arial" pitchFamily="34" charset="0"/>
                <a:ea typeface="Arial Bold"/>
                <a:cs typeface="Arial" pitchFamily="34" charset="0"/>
                <a:sym typeface="Arial Bold"/>
              </a:rPr>
              <a:t>If it has one aspect (only the physical activity)</a:t>
            </a:r>
          </a:p>
          <a:p>
            <a:pPr marL="171450" lvl="0" indent="-171450">
              <a:buSzPct val="100000"/>
              <a:buFont typeface="Arial"/>
              <a:buChar char="•"/>
            </a:pPr>
            <a:r>
              <a:rPr sz="1050" dirty="0">
                <a:latin typeface="Arial" pitchFamily="34" charset="0"/>
                <a:ea typeface="Arial Bold"/>
                <a:cs typeface="Arial" pitchFamily="34" charset="0"/>
                <a:sym typeface="Arial Bold"/>
              </a:rPr>
              <a:t>If it has more than one aspect (e.g. opening ceremony, the main  event, closing ceremony)</a:t>
            </a:r>
          </a:p>
          <a:p>
            <a:pPr marL="171450" lvl="0" indent="-171450">
              <a:buSzPct val="100000"/>
              <a:buFont typeface="Arial"/>
              <a:buChar char="•"/>
            </a:pPr>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A planning schedule is </a:t>
            </a:r>
            <a:r>
              <a:rPr sz="1050" u="sng" dirty="0">
                <a:latin typeface="Arial" pitchFamily="34" charset="0"/>
                <a:ea typeface="Arial Bold"/>
                <a:cs typeface="Arial" pitchFamily="34" charset="0"/>
                <a:sym typeface="Arial Bold"/>
              </a:rPr>
              <a:t>very important</a:t>
            </a:r>
            <a:r>
              <a:rPr sz="1050" dirty="0">
                <a:latin typeface="Arial" pitchFamily="34" charset="0"/>
                <a:ea typeface="Arial Bold"/>
                <a:cs typeface="Arial" pitchFamily="34" charset="0"/>
                <a:sym typeface="Arial Bold"/>
              </a:rPr>
              <a:t> to have. It may not be implemented 100% but it tells you in the very beginning will there be is a logical possibility to </a:t>
            </a:r>
            <a:r>
              <a:rPr sz="1050" dirty="0" err="1">
                <a:latin typeface="Arial" pitchFamily="34" charset="0"/>
                <a:ea typeface="Arial Bold"/>
                <a:cs typeface="Arial" pitchFamily="34" charset="0"/>
                <a:sym typeface="Arial Bold"/>
              </a:rPr>
              <a:t>realise</a:t>
            </a:r>
            <a:r>
              <a:rPr sz="1050" dirty="0">
                <a:latin typeface="Arial" pitchFamily="34" charset="0"/>
                <a:ea typeface="Arial Bold"/>
                <a:cs typeface="Arial" pitchFamily="34" charset="0"/>
                <a:sym typeface="Arial Bold"/>
              </a:rPr>
              <a:t> what you plan to do. In order to </a:t>
            </a:r>
            <a:r>
              <a:rPr sz="1050" dirty="0" err="1">
                <a:latin typeface="Arial" pitchFamily="34" charset="0"/>
                <a:ea typeface="Arial Bold"/>
                <a:cs typeface="Arial" pitchFamily="34" charset="0"/>
                <a:sym typeface="Arial Bold"/>
              </a:rPr>
              <a:t>organise</a:t>
            </a:r>
            <a:r>
              <a:rPr sz="1050" dirty="0">
                <a:latin typeface="Arial" pitchFamily="34" charset="0"/>
                <a:ea typeface="Arial Bold"/>
                <a:cs typeface="Arial" pitchFamily="34" charset="0"/>
                <a:sym typeface="Arial Bold"/>
              </a:rPr>
              <a:t> everything, we found </a:t>
            </a:r>
            <a:r>
              <a:rPr sz="1050" i="1" dirty="0">
                <a:latin typeface="Arial" pitchFamily="34" charset="0"/>
                <a:ea typeface="Arial Bold"/>
                <a:cs typeface="Arial" pitchFamily="34" charset="0"/>
                <a:sym typeface="Arial Bold"/>
              </a:rPr>
              <a:t>Tools for MOVE Agents</a:t>
            </a:r>
            <a:r>
              <a:rPr sz="1050" dirty="0">
                <a:latin typeface="Arial" pitchFamily="34" charset="0"/>
                <a:ea typeface="Arial Bold"/>
                <a:cs typeface="Arial" pitchFamily="34" charset="0"/>
                <a:sym typeface="Arial Bold"/>
              </a:rPr>
              <a:t> on the </a:t>
            </a:r>
            <a:r>
              <a:rPr sz="1050" dirty="0" err="1">
                <a:latin typeface="Arial" pitchFamily="34" charset="0"/>
                <a:ea typeface="Arial Bold"/>
                <a:cs typeface="Arial" pitchFamily="34" charset="0"/>
                <a:sym typeface="Arial Bold"/>
              </a:rPr>
              <a:t>NowWeMove</a:t>
            </a:r>
            <a:r>
              <a:rPr sz="1050" dirty="0">
                <a:latin typeface="Arial" pitchFamily="34" charset="0"/>
                <a:ea typeface="Arial Bold"/>
                <a:cs typeface="Arial" pitchFamily="34" charset="0"/>
                <a:sym typeface="Arial Bold"/>
              </a:rPr>
              <a:t> official webpage very helpful. </a:t>
            </a:r>
          </a:p>
          <a:p>
            <a:pPr lvl="0"/>
            <a:r>
              <a:rPr sz="1050" dirty="0">
                <a:latin typeface="Arial" pitchFamily="34" charset="0"/>
                <a:ea typeface="Arial Bold"/>
                <a:cs typeface="Arial" pitchFamily="34" charset="0"/>
                <a:sym typeface="Arial Bold"/>
              </a:rPr>
              <a:t>If you just try to implement what they say, there shouldn’t be many problems for you. </a:t>
            </a:r>
          </a:p>
        </p:txBody>
      </p:sp>
      <p:pic>
        <p:nvPicPr>
          <p:cNvPr id="135"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36" name="Shape 136"/>
          <p:cNvSpPr/>
          <p:nvPr/>
        </p:nvSpPr>
        <p:spPr>
          <a:xfrm>
            <a:off x="7560365" y="431827"/>
            <a:ext cx="1302259" cy="53594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Ubuntu Light"/>
                <a:ea typeface="Ubuntu Light"/>
                <a:cs typeface="Ubuntu Light"/>
                <a:sym typeface="Ubuntu Light"/>
              </a:rPr>
              <a:t>Nenad Borkovic</a:t>
            </a:r>
            <a:endParaRPr sz="1200">
              <a:solidFill>
                <a:srgbClr val="FFFFFF"/>
              </a:solidFill>
              <a:latin typeface="Arial Bold"/>
              <a:ea typeface="Arial Bold"/>
              <a:cs typeface="Arial Bold"/>
              <a:sym typeface="Arial Bold"/>
            </a:endParaRPr>
          </a:p>
          <a:p>
            <a:pPr lvl="0"/>
            <a:endParaRPr sz="900">
              <a:latin typeface="Arial Bold"/>
              <a:ea typeface="Arial Bold"/>
              <a:cs typeface="Arial Bold"/>
              <a:sym typeface="Arial Bold"/>
            </a:endParaRPr>
          </a:p>
          <a:p>
            <a:pPr lvl="0"/>
            <a:r>
              <a:rPr sz="900" b="1">
                <a:latin typeface="Ubuntu Light"/>
                <a:ea typeface="Ubuntu Light"/>
                <a:cs typeface="Ubuntu Light"/>
                <a:sym typeface="Ubuntu Light"/>
                <a:hlinkClick r:id="rId4"/>
              </a:rPr>
              <a:t>Email</a:t>
            </a:r>
          </a:p>
        </p:txBody>
      </p:sp>
      <p:sp>
        <p:nvSpPr>
          <p:cNvPr id="137" name="Shape 137"/>
          <p:cNvSpPr/>
          <p:nvPr/>
        </p:nvSpPr>
        <p:spPr>
          <a:xfrm>
            <a:off x="6882572" y="2900228"/>
            <a:ext cx="1963399" cy="8238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HOW</a:t>
            </a:r>
          </a:p>
          <a:p>
            <a:pPr lvl="0"/>
            <a:r>
              <a:rPr sz="1000">
                <a:latin typeface="Arial"/>
                <a:ea typeface="Arial"/>
                <a:cs typeface="Arial"/>
                <a:sym typeface="Arial"/>
              </a:rPr>
              <a:t>Function as the guide for other MOVE Agents. </a:t>
            </a:r>
          </a:p>
          <a:p>
            <a:pPr lvl="0"/>
            <a:r>
              <a:rPr sz="1000">
                <a:latin typeface="Arial"/>
                <a:ea typeface="Arial"/>
                <a:cs typeface="Arial"/>
                <a:sym typeface="Arial"/>
              </a:rPr>
              <a:t>Coordinate time schedule, public relations, event promotion.</a:t>
            </a:r>
          </a:p>
        </p:txBody>
      </p:sp>
      <p:sp>
        <p:nvSpPr>
          <p:cNvPr id="138" name="Shape 138"/>
          <p:cNvSpPr/>
          <p:nvPr/>
        </p:nvSpPr>
        <p:spPr>
          <a:xfrm>
            <a:off x="6526757" y="4036368"/>
            <a:ext cx="2197701" cy="5444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a:solidFill>
                  <a:srgbClr val="FFFFFF"/>
                </a:solidFill>
                <a:latin typeface="Arial"/>
                <a:ea typeface="Arial"/>
                <a:cs typeface="Arial"/>
                <a:sym typeface="Arial"/>
              </a:rPr>
              <a:t>OUTCOME</a:t>
            </a:r>
          </a:p>
          <a:p>
            <a:pPr lvl="0"/>
            <a:r>
              <a:rPr sz="1000">
                <a:latin typeface="Arial"/>
                <a:ea typeface="Arial"/>
                <a:cs typeface="Arial"/>
                <a:sym typeface="Arial"/>
              </a:rPr>
              <a:t>96 events, 12 cities, 5503 participants, 44 cross sector partners</a:t>
            </a:r>
          </a:p>
        </p:txBody>
      </p:sp>
      <p:pic>
        <p:nvPicPr>
          <p:cNvPr id="139" name="pasted-image.pdf"/>
          <p:cNvPicPr/>
          <p:nvPr/>
        </p:nvPicPr>
        <p:blipFill>
          <a:blip r:embed="rId5" cstate="print">
            <a:extLst/>
          </a:blip>
          <a:stretch>
            <a:fillRect/>
          </a:stretch>
        </p:blipFill>
        <p:spPr>
          <a:xfrm>
            <a:off x="7270856" y="438592"/>
            <a:ext cx="226987" cy="227006"/>
          </a:xfrm>
          <a:prstGeom prst="rect">
            <a:avLst/>
          </a:prstGeom>
          <a:ln w="12700">
            <a:miter lim="400000"/>
          </a:ln>
        </p:spPr>
      </p:pic>
      <p:pic>
        <p:nvPicPr>
          <p:cNvPr id="140" name="image23.jpg" descr="75"/>
          <p:cNvPicPr/>
          <p:nvPr/>
        </p:nvPicPr>
        <p:blipFill>
          <a:blip r:embed="rId6" cstate="print">
            <a:extLst/>
          </a:blip>
          <a:srcRect t="10271" b="10271"/>
          <a:stretch>
            <a:fillRect/>
          </a:stretch>
        </p:blipFill>
        <p:spPr>
          <a:xfrm>
            <a:off x="4042818" y="2514600"/>
            <a:ext cx="1910279" cy="11383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p:nvPr/>
        </p:nvSpPr>
        <p:spPr>
          <a:xfrm>
            <a:off x="331945" y="5445609"/>
            <a:ext cx="5299116" cy="1181249"/>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142" name="Shape 142"/>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143" name="Shape 143"/>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145" name="Shape 145"/>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F6800"/>
                </a:solidFill>
                <a:latin typeface="Arial" pitchFamily="34" charset="0"/>
                <a:ea typeface="Arial Bold"/>
                <a:cs typeface="Arial" pitchFamily="34" charset="0"/>
                <a:sym typeface="Arial Bold"/>
              </a:rPr>
              <a:t>Special Target group event</a:t>
            </a:r>
          </a:p>
        </p:txBody>
      </p:sp>
      <p:sp>
        <p:nvSpPr>
          <p:cNvPr id="146" name="Shape 146"/>
          <p:cNvSpPr/>
          <p:nvPr/>
        </p:nvSpPr>
        <p:spPr>
          <a:xfrm>
            <a:off x="287806" y="982369"/>
            <a:ext cx="6107281" cy="86433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600" cap="all" dirty="0">
                <a:latin typeface="Arial Bold"/>
                <a:ea typeface="Arial Bold"/>
                <a:cs typeface="Arial Bold"/>
                <a:sym typeface="Arial Bold"/>
              </a:rPr>
              <a:t>The Us Girls Rocks London Festival- England</a:t>
            </a:r>
          </a:p>
          <a:p>
            <a:pPr lvl="0">
              <a:spcBef>
                <a:spcPts val="500"/>
              </a:spcBef>
            </a:pPr>
            <a:r>
              <a:rPr sz="1200" dirty="0" err="1">
                <a:latin typeface="Arial Bold"/>
                <a:ea typeface="Arial Bold"/>
                <a:cs typeface="Arial Bold"/>
                <a:sym typeface="Arial Bold"/>
              </a:rPr>
              <a:t>Organised</a:t>
            </a:r>
            <a:r>
              <a:rPr sz="1200" dirty="0">
                <a:latin typeface="Arial Bold"/>
                <a:ea typeface="Arial Bold"/>
                <a:cs typeface="Arial Bold"/>
                <a:sym typeface="Arial Bold"/>
              </a:rPr>
              <a:t> by: </a:t>
            </a:r>
            <a:r>
              <a:rPr sz="1200" dirty="0" err="1">
                <a:latin typeface="Arial" pitchFamily="34" charset="0"/>
                <a:ea typeface="Arial Bold"/>
                <a:cs typeface="Arial" pitchFamily="34" charset="0"/>
                <a:sym typeface="Arial Bold"/>
              </a:rPr>
              <a:t>StreetGames</a:t>
            </a:r>
            <a:r>
              <a:rPr sz="1200" dirty="0">
                <a:latin typeface="Arial Bold"/>
                <a:ea typeface="Arial Bold"/>
                <a:cs typeface="Arial Bold"/>
                <a:sym typeface="Arial Bold"/>
              </a:rPr>
              <a:t> </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€ 6.000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300 participants / 26 volunteers</a:t>
            </a:r>
          </a:p>
        </p:txBody>
      </p:sp>
      <p:sp>
        <p:nvSpPr>
          <p:cNvPr id="147" name="Shape 147"/>
          <p:cNvSpPr/>
          <p:nvPr/>
        </p:nvSpPr>
        <p:spPr>
          <a:xfrm>
            <a:off x="404949" y="5541740"/>
            <a:ext cx="5153108" cy="9889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 from one MOVE Agent to another:</a:t>
            </a:r>
          </a:p>
          <a:p>
            <a:pPr lvl="0">
              <a:spcBef>
                <a:spcPts val="500"/>
              </a:spcBef>
            </a:pPr>
            <a:r>
              <a:rPr sz="1000" dirty="0">
                <a:latin typeface="Arial" pitchFamily="34" charset="0"/>
                <a:ea typeface="Arial Bold"/>
                <a:cs typeface="Arial" pitchFamily="34" charset="0"/>
                <a:sym typeface="Arial Bold"/>
              </a:rPr>
              <a:t>Advertise the day as an opportunity for women and girls to dedicate some time to themselves. Tell people up front if it’s a female only environment or if there are going to be male staff members there. Include challenges or fun competitions to encourage participation. Consider the venue and environment that the event will be delivered in. The venue should make the ladies feel comfortable to join in. </a:t>
            </a:r>
          </a:p>
        </p:txBody>
      </p:sp>
      <p:sp>
        <p:nvSpPr>
          <p:cNvPr id="148" name="Shape 148"/>
          <p:cNvSpPr/>
          <p:nvPr/>
        </p:nvSpPr>
        <p:spPr>
          <a:xfrm>
            <a:off x="7335614" y="1954589"/>
            <a:ext cx="1530609"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One-day festival only for women +14.</a:t>
            </a:r>
          </a:p>
        </p:txBody>
      </p:sp>
      <p:sp>
        <p:nvSpPr>
          <p:cNvPr id="149" name="Shape 149"/>
          <p:cNvSpPr/>
          <p:nvPr/>
        </p:nvSpPr>
        <p:spPr>
          <a:xfrm>
            <a:off x="292910" y="3242608"/>
            <a:ext cx="5582928" cy="19389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b="1" dirty="0">
                <a:latin typeface="Arial"/>
                <a:ea typeface="Arial"/>
                <a:cs typeface="Arial"/>
                <a:sym typeface="Arial"/>
              </a:rPr>
              <a:t>The event designed only for young ladies</a:t>
            </a:r>
          </a:p>
          <a:p>
            <a:pPr lvl="0"/>
            <a:endParaRPr sz="1050" dirty="0">
              <a:latin typeface="Arial"/>
              <a:ea typeface="Arial"/>
              <a:cs typeface="Arial"/>
              <a:sym typeface="Arial"/>
            </a:endParaRPr>
          </a:p>
          <a:p>
            <a:pPr lvl="0"/>
            <a:r>
              <a:rPr sz="1050" dirty="0">
                <a:latin typeface="Arial"/>
                <a:ea typeface="Arial"/>
                <a:cs typeface="Arial"/>
                <a:sym typeface="Arial"/>
              </a:rPr>
              <a:t>The Us Girls Rocks London Festival offered an opportunity for young women and girls to try out several different traditional and non-traditional sports and activities, like tennis, table tennis, netball, basketball, </a:t>
            </a:r>
            <a:r>
              <a:rPr sz="1050" dirty="0" err="1">
                <a:latin typeface="Arial"/>
                <a:ea typeface="Arial"/>
                <a:cs typeface="Arial"/>
                <a:sym typeface="Arial"/>
              </a:rPr>
              <a:t>rounders</a:t>
            </a:r>
            <a:r>
              <a:rPr sz="1050" dirty="0">
                <a:latin typeface="Arial"/>
                <a:ea typeface="Arial"/>
                <a:cs typeface="Arial"/>
                <a:sym typeface="Arial"/>
              </a:rPr>
              <a:t>, fencing, badminton, box fit, dance and aerobics. </a:t>
            </a:r>
          </a:p>
          <a:p>
            <a:pPr lvl="0"/>
            <a:endParaRPr sz="1050" dirty="0">
              <a:latin typeface="Arial"/>
              <a:ea typeface="Arial"/>
              <a:cs typeface="Arial"/>
              <a:sym typeface="Arial"/>
            </a:endParaRPr>
          </a:p>
          <a:p>
            <a:pPr lvl="0"/>
            <a:r>
              <a:rPr sz="1050" dirty="0">
                <a:latin typeface="Arial"/>
                <a:ea typeface="Arial"/>
                <a:cs typeface="Arial"/>
                <a:sym typeface="Arial"/>
              </a:rPr>
              <a:t>As a reward for trying out different sports there were free hair and beauty treatments on offer such as manicures, massages, eyebrow waxing and hair curling/straightening.</a:t>
            </a:r>
          </a:p>
          <a:p>
            <a:pPr lvl="0"/>
            <a:endParaRPr sz="1050" dirty="0">
              <a:latin typeface="Arial"/>
              <a:ea typeface="Arial"/>
              <a:cs typeface="Arial"/>
              <a:sym typeface="Arial"/>
            </a:endParaRPr>
          </a:p>
          <a:p>
            <a:pPr lvl="0"/>
            <a:r>
              <a:rPr sz="1050" dirty="0">
                <a:latin typeface="Arial"/>
                <a:ea typeface="Arial"/>
                <a:cs typeface="Arial"/>
                <a:sym typeface="Arial"/>
              </a:rPr>
              <a:t>There were also information-sharing stands around the venue covering a range of topics such as sexual health, healthy eating, the implications of alcohol, smoking, and general healthy lifestyle tips with Us Girls </a:t>
            </a:r>
            <a:r>
              <a:rPr sz="1050" dirty="0" err="1">
                <a:latin typeface="Arial"/>
                <a:ea typeface="Arial"/>
                <a:cs typeface="Arial"/>
                <a:sym typeface="Arial"/>
              </a:rPr>
              <a:t>organisers</a:t>
            </a:r>
            <a:r>
              <a:rPr sz="1050" dirty="0">
                <a:latin typeface="Arial"/>
                <a:ea typeface="Arial"/>
                <a:cs typeface="Arial"/>
                <a:sym typeface="Arial"/>
              </a:rPr>
              <a:t> and leaders on hand to offer further and personal advice. </a:t>
            </a:r>
          </a:p>
        </p:txBody>
      </p:sp>
      <p:pic>
        <p:nvPicPr>
          <p:cNvPr id="150"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51" name="Shape 151"/>
          <p:cNvSpPr/>
          <p:nvPr/>
        </p:nvSpPr>
        <p:spPr>
          <a:xfrm>
            <a:off x="7560365" y="431827"/>
            <a:ext cx="1302259" cy="64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Cath Watts</a:t>
            </a:r>
          </a:p>
          <a:p>
            <a:pPr lvl="0"/>
            <a:endParaRPr sz="900">
              <a:latin typeface="Arial Bold"/>
              <a:ea typeface="Arial Bold"/>
              <a:cs typeface="Arial Bold"/>
              <a:sym typeface="Arial Bold"/>
            </a:endParaRPr>
          </a:p>
          <a:p>
            <a:pPr lvl="0"/>
            <a:r>
              <a:rPr sz="900">
                <a:latin typeface="Arial Bold"/>
                <a:ea typeface="Arial Bold"/>
                <a:cs typeface="Arial Bold"/>
                <a:sym typeface="Arial Bold"/>
                <a:hlinkClick r:id="rId4"/>
              </a:rPr>
              <a:t>Email</a:t>
            </a:r>
            <a:r>
              <a:rPr sz="900">
                <a:latin typeface="Arial Bold"/>
                <a:ea typeface="Arial Bold"/>
                <a:cs typeface="Arial Bold"/>
                <a:sym typeface="Arial Bold"/>
              </a:rPr>
              <a:t>     </a:t>
            </a:r>
            <a:r>
              <a:rPr sz="900">
                <a:latin typeface="Arial Bold"/>
                <a:ea typeface="Arial Bold"/>
                <a:cs typeface="Arial Bold"/>
                <a:sym typeface="Arial Bold"/>
                <a:hlinkClick r:id="rId5"/>
              </a:rPr>
              <a:t>Website </a:t>
            </a:r>
            <a:endParaRPr sz="900">
              <a:latin typeface="Arial Bold"/>
              <a:ea typeface="Arial Bold"/>
              <a:cs typeface="Arial Bold"/>
              <a:sym typeface="Arial Bold"/>
            </a:endParaRPr>
          </a:p>
          <a:p>
            <a:pPr lvl="0"/>
            <a:r>
              <a:rPr sz="900">
                <a:latin typeface="Arial Bold"/>
                <a:ea typeface="Arial Bold"/>
                <a:cs typeface="Arial Bold"/>
                <a:sym typeface="Arial Bold"/>
                <a:hlinkClick r:id="rId6"/>
              </a:rPr>
              <a:t>Facebook</a:t>
            </a:r>
            <a:r>
              <a:rPr sz="900">
                <a:latin typeface="Arial Bold"/>
                <a:ea typeface="Arial Bold"/>
                <a:cs typeface="Arial Bold"/>
                <a:sym typeface="Arial Bold"/>
              </a:rPr>
              <a:t>    </a:t>
            </a:r>
            <a:r>
              <a:rPr sz="900">
                <a:latin typeface="Arial Bold"/>
                <a:ea typeface="Arial Bold"/>
                <a:cs typeface="Arial Bold"/>
                <a:sym typeface="Arial Bold"/>
                <a:hlinkClick r:id="rId7"/>
              </a:rPr>
              <a:t>YouTube</a:t>
            </a:r>
          </a:p>
        </p:txBody>
      </p:sp>
      <p:sp>
        <p:nvSpPr>
          <p:cNvPr id="152" name="Shape 152"/>
          <p:cNvSpPr/>
          <p:nvPr/>
        </p:nvSpPr>
        <p:spPr>
          <a:xfrm>
            <a:off x="6882572" y="2900228"/>
            <a:ext cx="1963399"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Physical activity promotion delivered with beauty incentives for ladies.</a:t>
            </a:r>
          </a:p>
        </p:txBody>
      </p:sp>
      <p:sp>
        <p:nvSpPr>
          <p:cNvPr id="153" name="Shape 153"/>
          <p:cNvSpPr/>
          <p:nvPr/>
        </p:nvSpPr>
        <p:spPr>
          <a:xfrm>
            <a:off x="6526757" y="4036368"/>
            <a:ext cx="2197701" cy="800219"/>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Arial Bold"/>
                <a:cs typeface="Arial" pitchFamily="34" charset="0"/>
                <a:sym typeface="Arial Bold"/>
              </a:rPr>
              <a:t>This female only event created a friendly and relaxed atmosphere where ladies had fun and enjoyed sport and physical activity in a safe environment.</a:t>
            </a:r>
          </a:p>
        </p:txBody>
      </p:sp>
      <p:pic>
        <p:nvPicPr>
          <p:cNvPr id="154" name="pasted-image.pdf"/>
          <p:cNvPicPr/>
          <p:nvPr/>
        </p:nvPicPr>
        <p:blipFill>
          <a:blip r:embed="rId8" cstate="print">
            <a:extLst/>
          </a:blip>
          <a:stretch>
            <a:fillRect/>
          </a:stretch>
        </p:blipFill>
        <p:spPr>
          <a:xfrm>
            <a:off x="7270856" y="438592"/>
            <a:ext cx="226987" cy="227006"/>
          </a:xfrm>
          <a:prstGeom prst="rect">
            <a:avLst/>
          </a:prstGeom>
          <a:ln w="12700">
            <a:miter lim="400000"/>
          </a:ln>
        </p:spPr>
      </p:pic>
      <p:pic>
        <p:nvPicPr>
          <p:cNvPr id="155" name="image24.jpg" descr="Z:\PROJECTS\NWM_MOVE Week\2013 Photos\2013 Flickr\London_dance.jpg"/>
          <p:cNvPicPr/>
          <p:nvPr/>
        </p:nvPicPr>
        <p:blipFill>
          <a:blip r:embed="rId9" cstate="print">
            <a:extLst/>
          </a:blip>
          <a:stretch>
            <a:fillRect/>
          </a:stretch>
        </p:blipFill>
        <p:spPr>
          <a:xfrm>
            <a:off x="287806" y="1966148"/>
            <a:ext cx="1703300" cy="11580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292910" y="5312447"/>
            <a:ext cx="5299116" cy="1314411"/>
          </a:xfrm>
          <a:prstGeom prst="rect">
            <a:avLst/>
          </a:prstGeom>
          <a:solidFill>
            <a:srgbClr val="DDDDDD"/>
          </a:solidFill>
          <a:ln>
            <a:solidFill>
              <a:srgbClr val="A7A7A7"/>
            </a:solidFill>
          </a:ln>
          <a:effectLst>
            <a:outerShdw blurRad="76200" dir="18900000" sy="23000" kx="-1200000" algn="bl" rotWithShape="0">
              <a:prstClr val="black">
                <a:alpha val="20000"/>
              </a:prstClr>
            </a:outerShdw>
          </a:effectLst>
        </p:spPr>
        <p:txBody>
          <a:bodyPr lIns="0" tIns="0" rIns="0" bIns="0" anchor="ctr"/>
          <a:lstStyle/>
          <a:p>
            <a:pPr lvl="0"/>
            <a:endParaRPr/>
          </a:p>
        </p:txBody>
      </p:sp>
      <p:sp>
        <p:nvSpPr>
          <p:cNvPr id="157" name="Shape 157"/>
          <p:cNvSpPr/>
          <p:nvPr/>
        </p:nvSpPr>
        <p:spPr>
          <a:xfrm>
            <a:off x="5740326" y="-8401"/>
            <a:ext cx="3411585" cy="68748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8645" y="0"/>
                </a:lnTo>
                <a:lnTo>
                  <a:pt x="0" y="21600"/>
                </a:lnTo>
                <a:close/>
              </a:path>
            </a:pathLst>
          </a:custGeom>
          <a:solidFill>
            <a:srgbClr val="EF6800"/>
          </a:solidFill>
          <a:ln w="12700">
            <a:miter lim="400000"/>
          </a:ln>
          <a:effectLst>
            <a:outerShdw blurRad="38100" dist="20000" dir="5400000" rotWithShape="0">
              <a:srgbClr val="000000">
                <a:alpha val="38000"/>
              </a:srgbClr>
            </a:outerShdw>
          </a:effectLst>
        </p:spPr>
        <p:txBody>
          <a:bodyPr lIns="0" tIns="0" rIns="0" bIns="0"/>
          <a:lstStyle/>
          <a:p>
            <a:pPr lvl="0" defTabSz="457200">
              <a:defRPr sz="1200">
                <a:latin typeface="+mj-lt"/>
                <a:ea typeface="+mj-ea"/>
                <a:cs typeface="+mj-cs"/>
                <a:sym typeface="Helvetica"/>
              </a:defRPr>
            </a:pPr>
            <a:endParaRPr/>
          </a:p>
        </p:txBody>
      </p:sp>
      <p:sp>
        <p:nvSpPr>
          <p:cNvPr id="158" name="Shape 158"/>
          <p:cNvSpPr/>
          <p:nvPr/>
        </p:nvSpPr>
        <p:spPr>
          <a:xfrm rot="5400000">
            <a:off x="6791476" y="418054"/>
            <a:ext cx="449685" cy="2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w="12700">
            <a:miter lim="400000"/>
          </a:ln>
        </p:spPr>
        <p:txBody>
          <a:bodyPr lIns="0" tIns="0" rIns="0" bIns="0" anchor="ctr"/>
          <a:lstStyle/>
          <a:p>
            <a:pPr lvl="0"/>
            <a:endParaRPr/>
          </a:p>
        </p:txBody>
      </p:sp>
      <p:sp>
        <p:nvSpPr>
          <p:cNvPr id="160" name="Shape 160"/>
          <p:cNvSpPr/>
          <p:nvPr/>
        </p:nvSpPr>
        <p:spPr>
          <a:xfrm>
            <a:off x="287806" y="186058"/>
            <a:ext cx="4148648" cy="5062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nSpc>
                <a:spcPct val="90000"/>
              </a:lnSpc>
            </a:pPr>
            <a:r>
              <a:rPr sz="2100" dirty="0">
                <a:solidFill>
                  <a:srgbClr val="EF6800"/>
                </a:solidFill>
                <a:latin typeface="Arial Bold"/>
                <a:ea typeface="Arial Bold"/>
                <a:cs typeface="Arial Bold"/>
                <a:sym typeface="Arial Bold"/>
              </a:rPr>
              <a:t>INSPIRATION</a:t>
            </a:r>
          </a:p>
          <a:p>
            <a:pPr lvl="0"/>
            <a:r>
              <a:rPr sz="1400" dirty="0">
                <a:solidFill>
                  <a:srgbClr val="EF6800"/>
                </a:solidFill>
                <a:latin typeface="Arial" pitchFamily="34" charset="0"/>
                <a:ea typeface="Arial Bold"/>
                <a:cs typeface="Arial" pitchFamily="34" charset="0"/>
                <a:sym typeface="Arial Bold"/>
              </a:rPr>
              <a:t>Special Target group</a:t>
            </a:r>
          </a:p>
        </p:txBody>
      </p:sp>
      <p:sp>
        <p:nvSpPr>
          <p:cNvPr id="161" name="Shape 161"/>
          <p:cNvSpPr/>
          <p:nvPr/>
        </p:nvSpPr>
        <p:spPr>
          <a:xfrm>
            <a:off x="287806" y="914400"/>
            <a:ext cx="6107281" cy="104900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lang="en-US" sz="1600" dirty="0" smtClean="0">
                <a:latin typeface="Arial Bold"/>
                <a:ea typeface="Arial Bold"/>
                <a:cs typeface="Arial Bold"/>
                <a:sym typeface="Arial Bold"/>
              </a:rPr>
              <a:t>WHEELCHAIR BASKETBALL TOURNAMENT- ALBANIA</a:t>
            </a:r>
            <a:endParaRPr lang="en-US" sz="1600" dirty="0" smtClean="0">
              <a:solidFill>
                <a:srgbClr val="FFFFFF"/>
              </a:solidFill>
              <a:latin typeface="Ubuntu Light"/>
              <a:ea typeface="Ubuntu Light"/>
              <a:cs typeface="Ubuntu Light"/>
              <a:sym typeface="Ubuntu Light"/>
            </a:endParaRPr>
          </a:p>
          <a:p>
            <a:pPr lvl="0">
              <a:spcBef>
                <a:spcPts val="500"/>
              </a:spcBef>
            </a:pPr>
            <a:r>
              <a:rPr sz="1200" dirty="0" err="1" smtClean="0">
                <a:latin typeface="Arial Bold"/>
                <a:ea typeface="Arial Bold"/>
                <a:cs typeface="Arial Bold"/>
                <a:sym typeface="Arial Bold"/>
              </a:rPr>
              <a:t>Organised</a:t>
            </a:r>
            <a:r>
              <a:rPr sz="1200" dirty="0" smtClean="0">
                <a:latin typeface="Arial Bold"/>
                <a:ea typeface="Arial Bold"/>
                <a:cs typeface="Arial Bold"/>
                <a:sym typeface="Arial Bold"/>
              </a:rPr>
              <a:t> </a:t>
            </a:r>
            <a:r>
              <a:rPr sz="1200" dirty="0">
                <a:latin typeface="Arial Bold"/>
                <a:ea typeface="Arial Bold"/>
                <a:cs typeface="Arial Bold"/>
                <a:sym typeface="Arial Bold"/>
              </a:rPr>
              <a:t>by: </a:t>
            </a:r>
            <a:r>
              <a:rPr sz="1200" dirty="0">
                <a:latin typeface="Arial" pitchFamily="34" charset="0"/>
                <a:ea typeface="Arial Bold"/>
                <a:cs typeface="Arial" pitchFamily="34" charset="0"/>
                <a:sym typeface="Arial Bold"/>
              </a:rPr>
              <a:t>Active Disabled People Albania-ADP Albania </a:t>
            </a:r>
          </a:p>
          <a:p>
            <a:pPr lvl="0"/>
            <a:r>
              <a:rPr sz="1200" dirty="0">
                <a:latin typeface="Arial Bold"/>
                <a:ea typeface="Arial Bold"/>
                <a:cs typeface="Arial Bold"/>
                <a:sym typeface="Arial Bold"/>
              </a:rPr>
              <a:t>Budget: </a:t>
            </a:r>
            <a:r>
              <a:rPr sz="1200" dirty="0">
                <a:latin typeface="Arial" pitchFamily="34" charset="0"/>
                <a:ea typeface="Arial Bold"/>
                <a:cs typeface="Arial" pitchFamily="34" charset="0"/>
                <a:sym typeface="Arial Bold"/>
              </a:rPr>
              <a:t>€ 6.500</a:t>
            </a:r>
          </a:p>
          <a:p>
            <a:pPr lvl="0"/>
            <a:r>
              <a:rPr sz="1200" dirty="0">
                <a:latin typeface="Arial Bold"/>
                <a:ea typeface="Arial Bold"/>
                <a:cs typeface="Arial Bold"/>
                <a:sym typeface="Arial Bold"/>
              </a:rPr>
              <a:t>Participants: </a:t>
            </a:r>
            <a:r>
              <a:rPr sz="1200" dirty="0">
                <a:latin typeface="Arial" pitchFamily="34" charset="0"/>
                <a:ea typeface="Arial Bold"/>
                <a:cs typeface="Arial" pitchFamily="34" charset="0"/>
                <a:sym typeface="Arial Bold"/>
              </a:rPr>
              <a:t>40 disabled people and more than 10.000 people were reached through television broadcasting</a:t>
            </a:r>
          </a:p>
        </p:txBody>
      </p:sp>
      <p:sp>
        <p:nvSpPr>
          <p:cNvPr id="162" name="Shape 162"/>
          <p:cNvSpPr/>
          <p:nvPr/>
        </p:nvSpPr>
        <p:spPr>
          <a:xfrm>
            <a:off x="404949" y="5370005"/>
            <a:ext cx="5153108" cy="120545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r>
              <a:rPr sz="1000" dirty="0">
                <a:latin typeface="Arial Bold"/>
                <a:ea typeface="Arial Bold"/>
                <a:cs typeface="Arial Bold"/>
                <a:sym typeface="Arial Bold"/>
              </a:rPr>
              <a:t>Tips from one MOVE Agent to another:</a:t>
            </a:r>
          </a:p>
          <a:p>
            <a:pPr lvl="0">
              <a:spcBef>
                <a:spcPts val="500"/>
              </a:spcBef>
            </a:pPr>
            <a:r>
              <a:rPr sz="1000" dirty="0">
                <a:latin typeface="Arial" pitchFamily="34" charset="0"/>
                <a:ea typeface="Arial Bold"/>
                <a:cs typeface="Arial" pitchFamily="34" charset="0"/>
                <a:sym typeface="Arial Bold"/>
              </a:rPr>
              <a:t>1) Use the </a:t>
            </a:r>
            <a:r>
              <a:rPr sz="1000" dirty="0" err="1">
                <a:latin typeface="Arial" pitchFamily="34" charset="0"/>
                <a:ea typeface="Arial Bold"/>
                <a:cs typeface="Arial" pitchFamily="34" charset="0"/>
                <a:sym typeface="Arial Bold"/>
              </a:rPr>
              <a:t>NowWeMOVE</a:t>
            </a:r>
            <a:r>
              <a:rPr sz="1000" dirty="0">
                <a:latin typeface="Arial" pitchFamily="34" charset="0"/>
                <a:ea typeface="Arial Bold"/>
                <a:cs typeface="Arial" pitchFamily="34" charset="0"/>
                <a:sym typeface="Arial Bold"/>
              </a:rPr>
              <a:t> campaign to give special target groups (abused women, prisoners; single mothers; Roma children, minorities) a chance to engage with a wider range of people and opportunities to reach a brighter future. </a:t>
            </a:r>
          </a:p>
          <a:p>
            <a:pPr lvl="0">
              <a:spcBef>
                <a:spcPts val="500"/>
              </a:spcBef>
            </a:pPr>
            <a:r>
              <a:rPr sz="1000" dirty="0">
                <a:latin typeface="Arial" pitchFamily="34" charset="0"/>
                <a:ea typeface="Arial Bold"/>
                <a:cs typeface="Arial" pitchFamily="34" charset="0"/>
                <a:sym typeface="Arial Bold"/>
              </a:rPr>
              <a:t>2)  Be part of the synergy which happens  when working with special target groups –  it might happen that  the participants consider the event as their own so they want to help as much as possible to make it the best one! </a:t>
            </a:r>
          </a:p>
        </p:txBody>
      </p:sp>
      <p:sp>
        <p:nvSpPr>
          <p:cNvPr id="163" name="Shape 163"/>
          <p:cNvSpPr/>
          <p:nvPr/>
        </p:nvSpPr>
        <p:spPr>
          <a:xfrm>
            <a:off x="7335614" y="1954589"/>
            <a:ext cx="1617935" cy="9635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dirty="0">
                <a:solidFill>
                  <a:srgbClr val="FFFFFF"/>
                </a:solidFill>
                <a:latin typeface="Arial Bold"/>
                <a:ea typeface="Arial Bold"/>
                <a:cs typeface="Arial Bold"/>
                <a:sym typeface="Arial Bold"/>
              </a:rPr>
              <a:t>WHAT</a:t>
            </a:r>
          </a:p>
          <a:p>
            <a:pPr lvl="0"/>
            <a:r>
              <a:rPr sz="1000" dirty="0">
                <a:latin typeface="Arial" pitchFamily="34" charset="0"/>
                <a:ea typeface="Arial Bold"/>
                <a:cs typeface="Arial" pitchFamily="34" charset="0"/>
                <a:sym typeface="Arial Bold"/>
              </a:rPr>
              <a:t>Promotion of sport and physical activity for disabled people in Albania through a wheelchair basketball tournament.</a:t>
            </a:r>
          </a:p>
        </p:txBody>
      </p:sp>
      <p:sp>
        <p:nvSpPr>
          <p:cNvPr id="164" name="Shape 164"/>
          <p:cNvSpPr/>
          <p:nvPr/>
        </p:nvSpPr>
        <p:spPr>
          <a:xfrm>
            <a:off x="292910" y="3276600"/>
            <a:ext cx="5582928" cy="1938992"/>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050" dirty="0">
                <a:latin typeface="Arial" pitchFamily="34" charset="0"/>
                <a:ea typeface="Arial Bold"/>
                <a:cs typeface="Arial" pitchFamily="34" charset="0"/>
                <a:sym typeface="Arial Bold"/>
              </a:rPr>
              <a:t>Albania is a country where physical activity for disabled people is unknown. The wheelchair basketball tournament helped to promote sport and physical activity for disabled people in Albania. This tournament was a foundation for a better future for people with disabilities in Albania. </a:t>
            </a:r>
          </a:p>
          <a:p>
            <a:pPr lvl="0"/>
            <a:r>
              <a:rPr sz="1050" dirty="0">
                <a:latin typeface="Arial" pitchFamily="34" charset="0"/>
                <a:ea typeface="Arial Bold"/>
                <a:cs typeface="Arial" pitchFamily="34" charset="0"/>
                <a:sym typeface="Arial Bold"/>
              </a:rPr>
              <a:t> </a:t>
            </a:r>
          </a:p>
          <a:p>
            <a:pPr lvl="0"/>
            <a:r>
              <a:rPr sz="1050" dirty="0">
                <a:latin typeface="Arial" pitchFamily="34" charset="0"/>
                <a:ea typeface="Arial Bold"/>
                <a:cs typeface="Arial" pitchFamily="34" charset="0"/>
                <a:sym typeface="Arial Bold"/>
              </a:rPr>
              <a:t>The tournament’s goal was not to find a winner, but to exchange experiences through sport and the promotion of physical activity.  Teams were put together and matches </a:t>
            </a:r>
            <a:r>
              <a:rPr sz="1050" dirty="0" err="1">
                <a:latin typeface="Arial" pitchFamily="34" charset="0"/>
                <a:ea typeface="Arial Bold"/>
                <a:cs typeface="Arial" pitchFamily="34" charset="0"/>
                <a:sym typeface="Arial Bold"/>
              </a:rPr>
              <a:t>organised</a:t>
            </a:r>
            <a:r>
              <a:rPr sz="1050" dirty="0">
                <a:latin typeface="Arial" pitchFamily="34" charset="0"/>
                <a:ea typeface="Arial Bold"/>
                <a:cs typeface="Arial" pitchFamily="34" charset="0"/>
                <a:sym typeface="Arial Bold"/>
              </a:rPr>
              <a:t> by participants with the help of group of volunteers. This cooperation helped to create a unique network which  brought disabled people to the fore in the society around them. </a:t>
            </a:r>
          </a:p>
          <a:p>
            <a:pPr lvl="0"/>
            <a:endParaRPr sz="1050" dirty="0">
              <a:latin typeface="Arial" pitchFamily="34" charset="0"/>
              <a:ea typeface="Arial Bold"/>
              <a:cs typeface="Arial" pitchFamily="34" charset="0"/>
              <a:sym typeface="Arial Bold"/>
            </a:endParaRPr>
          </a:p>
          <a:p>
            <a:pPr lvl="0"/>
            <a:r>
              <a:rPr sz="1050" dirty="0">
                <a:latin typeface="Arial" pitchFamily="34" charset="0"/>
                <a:ea typeface="Arial Bold"/>
                <a:cs typeface="Arial" pitchFamily="34" charset="0"/>
                <a:sym typeface="Arial Bold"/>
              </a:rPr>
              <a:t>This event was a message, which helped to open Albanians’ eyes to the links between sport, physical activity and disabled people.  </a:t>
            </a:r>
          </a:p>
        </p:txBody>
      </p:sp>
      <p:pic>
        <p:nvPicPr>
          <p:cNvPr id="165" name="pasted-image.pdf"/>
          <p:cNvPicPr/>
          <p:nvPr/>
        </p:nvPicPr>
        <p:blipFill>
          <a:blip r:embed="rId3" cstate="print">
            <a:extLst/>
          </a:blip>
          <a:stretch>
            <a:fillRect/>
          </a:stretch>
        </p:blipFill>
        <p:spPr>
          <a:xfrm>
            <a:off x="7029043" y="5971884"/>
            <a:ext cx="1782435" cy="564017"/>
          </a:xfrm>
          <a:prstGeom prst="rect">
            <a:avLst/>
          </a:prstGeom>
          <a:ln w="12700">
            <a:miter lim="400000"/>
          </a:ln>
        </p:spPr>
      </p:pic>
      <p:sp>
        <p:nvSpPr>
          <p:cNvPr id="166" name="Shape 166"/>
          <p:cNvSpPr/>
          <p:nvPr/>
        </p:nvSpPr>
        <p:spPr>
          <a:xfrm>
            <a:off x="7560365" y="431827"/>
            <a:ext cx="1302259" cy="519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a:solidFill>
                  <a:srgbClr val="FFFFFF"/>
                </a:solidFill>
                <a:latin typeface="Arial Bold"/>
                <a:ea typeface="Arial Bold"/>
                <a:cs typeface="Arial Bold"/>
                <a:sym typeface="Arial Bold"/>
              </a:rPr>
              <a:t>Violeta Prenga </a:t>
            </a:r>
          </a:p>
          <a:p>
            <a:pPr lvl="0"/>
            <a:endParaRPr sz="900">
              <a:latin typeface="Arial Bold"/>
              <a:ea typeface="Arial Bold"/>
              <a:cs typeface="Arial Bold"/>
              <a:sym typeface="Arial Bold"/>
            </a:endParaRPr>
          </a:p>
          <a:p>
            <a:pPr lvl="0"/>
            <a:r>
              <a:rPr sz="900">
                <a:latin typeface="Arial Bold"/>
                <a:ea typeface="Arial Bold"/>
                <a:cs typeface="Arial Bold"/>
                <a:sym typeface="Arial Bold"/>
                <a:hlinkClick r:id="rId4"/>
              </a:rPr>
              <a:t>Email</a:t>
            </a:r>
            <a:r>
              <a:rPr sz="900">
                <a:latin typeface="Arial Bold"/>
                <a:ea typeface="Arial Bold"/>
                <a:cs typeface="Arial Bold"/>
                <a:sym typeface="Arial Bold"/>
              </a:rPr>
              <a:t>    </a:t>
            </a:r>
            <a:r>
              <a:rPr sz="900">
                <a:latin typeface="Arial Bold"/>
                <a:ea typeface="Arial Bold"/>
                <a:cs typeface="Arial Bold"/>
                <a:sym typeface="Arial Bold"/>
                <a:hlinkClick r:id="rId5"/>
              </a:rPr>
              <a:t>Facebook</a:t>
            </a:r>
          </a:p>
        </p:txBody>
      </p:sp>
      <p:sp>
        <p:nvSpPr>
          <p:cNvPr id="167" name="Shape 167"/>
          <p:cNvSpPr/>
          <p:nvPr/>
        </p:nvSpPr>
        <p:spPr>
          <a:xfrm>
            <a:off x="6882572" y="3078028"/>
            <a:ext cx="1963399" cy="6463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HOW</a:t>
            </a:r>
          </a:p>
          <a:p>
            <a:pPr lvl="0"/>
            <a:r>
              <a:rPr sz="1000" dirty="0">
                <a:latin typeface="Arial" pitchFamily="34" charset="0"/>
                <a:ea typeface="Arial Bold"/>
                <a:cs typeface="Arial" pitchFamily="34" charset="0"/>
                <a:sym typeface="Arial Bold"/>
              </a:rPr>
              <a:t>The basketball tournament was </a:t>
            </a:r>
            <a:r>
              <a:rPr sz="1000" dirty="0" err="1">
                <a:latin typeface="Arial" pitchFamily="34" charset="0"/>
                <a:ea typeface="Arial Bold"/>
                <a:cs typeface="Arial" pitchFamily="34" charset="0"/>
                <a:sym typeface="Arial Bold"/>
              </a:rPr>
              <a:t>organised</a:t>
            </a:r>
            <a:r>
              <a:rPr sz="1000" dirty="0">
                <a:latin typeface="Arial" pitchFamily="34" charset="0"/>
                <a:ea typeface="Arial Bold"/>
                <a:cs typeface="Arial" pitchFamily="34" charset="0"/>
                <a:sym typeface="Arial Bold"/>
              </a:rPr>
              <a:t> by participants and a group of volunteers.</a:t>
            </a:r>
          </a:p>
        </p:txBody>
      </p:sp>
      <p:sp>
        <p:nvSpPr>
          <p:cNvPr id="168" name="Shape 168"/>
          <p:cNvSpPr/>
          <p:nvPr/>
        </p:nvSpPr>
        <p:spPr>
          <a:xfrm>
            <a:off x="6526757" y="4036368"/>
            <a:ext cx="2197701" cy="9635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r>
              <a:rPr sz="1200" b="1" dirty="0">
                <a:solidFill>
                  <a:srgbClr val="FFFFFF"/>
                </a:solidFill>
                <a:latin typeface="Arial"/>
                <a:ea typeface="Arial"/>
                <a:cs typeface="Arial"/>
                <a:sym typeface="Arial"/>
              </a:rPr>
              <a:t>OUTCOME</a:t>
            </a:r>
          </a:p>
          <a:p>
            <a:pPr lvl="0"/>
            <a:r>
              <a:rPr sz="1000" dirty="0">
                <a:latin typeface="Arial" pitchFamily="34" charset="0"/>
                <a:ea typeface="Arial Bold"/>
                <a:cs typeface="Arial" pitchFamily="34" charset="0"/>
                <a:sym typeface="Arial Bold"/>
              </a:rPr>
              <a:t>With this event more than 10.000 people were </a:t>
            </a:r>
            <a:r>
              <a:rPr sz="1000" dirty="0" err="1">
                <a:latin typeface="Arial" pitchFamily="34" charset="0"/>
                <a:ea typeface="Arial Bold"/>
                <a:cs typeface="Arial" pitchFamily="34" charset="0"/>
                <a:sym typeface="Arial Bold"/>
              </a:rPr>
              <a:t>adressed</a:t>
            </a:r>
            <a:r>
              <a:rPr sz="1000" dirty="0">
                <a:latin typeface="Arial" pitchFamily="34" charset="0"/>
                <a:ea typeface="Arial Bold"/>
                <a:cs typeface="Arial" pitchFamily="34" charset="0"/>
                <a:sym typeface="Arial Bold"/>
              </a:rPr>
              <a:t> with the message that  physical activity should be part of everybody’s lives, including disabled people. </a:t>
            </a:r>
          </a:p>
        </p:txBody>
      </p:sp>
      <p:pic>
        <p:nvPicPr>
          <p:cNvPr id="169" name="pasted-image.pdf"/>
          <p:cNvPicPr/>
          <p:nvPr/>
        </p:nvPicPr>
        <p:blipFill>
          <a:blip r:embed="rId6" cstate="print">
            <a:extLst/>
          </a:blip>
          <a:stretch>
            <a:fillRect/>
          </a:stretch>
        </p:blipFill>
        <p:spPr>
          <a:xfrm>
            <a:off x="7270856" y="438592"/>
            <a:ext cx="226987" cy="227006"/>
          </a:xfrm>
          <a:prstGeom prst="rect">
            <a:avLst/>
          </a:prstGeom>
          <a:ln w="12700">
            <a:miter lim="400000"/>
          </a:ln>
        </p:spPr>
      </p:pic>
      <p:pic>
        <p:nvPicPr>
          <p:cNvPr id="170" name="image25.jpg" descr="Z:\PROJECTS\NWM_MOVE Week\2013 Photos\2013 Flickr\Albania_Basketball.jpg"/>
          <p:cNvPicPr/>
          <p:nvPr/>
        </p:nvPicPr>
        <p:blipFill>
          <a:blip r:embed="rId7" cstate="print">
            <a:extLst/>
          </a:blip>
          <a:stretch>
            <a:fillRect/>
          </a:stretch>
        </p:blipFill>
        <p:spPr>
          <a:xfrm>
            <a:off x="287806" y="2029343"/>
            <a:ext cx="1788279" cy="1192186"/>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549</TotalTime>
  <Words>4527</Words>
  <Application>Microsoft Office PowerPoint</Application>
  <PresentationFormat>On-screen Show (4:3)</PresentationFormat>
  <Paragraphs>431</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N5110</dc:creator>
  <cp:lastModifiedBy>Laska</cp:lastModifiedBy>
  <cp:revision>33</cp:revision>
  <dcterms:modified xsi:type="dcterms:W3CDTF">2014-07-22T14:45:46Z</dcterms:modified>
</cp:coreProperties>
</file>